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7" r:id="rId1"/>
  </p:sldMasterIdLst>
  <p:sldIdLst>
    <p:sldId id="256" r:id="rId2"/>
    <p:sldId id="257" r:id="rId3"/>
    <p:sldId id="259" r:id="rId4"/>
    <p:sldId id="262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 01.09.2017г.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Дизайн</c:v>
                </c:pt>
                <c:pt idx="8">
                  <c:v>ПП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176</c:v>
                </c:pt>
                <c:pt idx="1">
                  <c:v>153</c:v>
                </c:pt>
                <c:pt idx="2">
                  <c:v>168</c:v>
                </c:pt>
                <c:pt idx="3">
                  <c:v>72</c:v>
                </c:pt>
                <c:pt idx="4">
                  <c:v>69</c:v>
                </c:pt>
                <c:pt idx="5">
                  <c:v>53</c:v>
                </c:pt>
                <c:pt idx="6">
                  <c:v>76</c:v>
                </c:pt>
                <c:pt idx="7">
                  <c:v>85</c:v>
                </c:pt>
                <c:pt idx="8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B-4F11-8B58-B0A2016544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 01.06.2018г.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Дизайн</c:v>
                </c:pt>
                <c:pt idx="8">
                  <c:v>ПП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170</c:v>
                </c:pt>
                <c:pt idx="1">
                  <c:v>152</c:v>
                </c:pt>
                <c:pt idx="2">
                  <c:v>160</c:v>
                </c:pt>
                <c:pt idx="3">
                  <c:v>69</c:v>
                </c:pt>
                <c:pt idx="4">
                  <c:v>62</c:v>
                </c:pt>
                <c:pt idx="5">
                  <c:v>50</c:v>
                </c:pt>
                <c:pt idx="6">
                  <c:v>70</c:v>
                </c:pt>
                <c:pt idx="7">
                  <c:v>80</c:v>
                </c:pt>
                <c:pt idx="8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B-4F11-8B58-B0A2016544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5909455"/>
        <c:axId val="375906959"/>
      </c:barChart>
      <c:catAx>
        <c:axId val="375909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906959"/>
        <c:crosses val="autoZero"/>
        <c:auto val="1"/>
        <c:lblAlgn val="ctr"/>
        <c:lblOffset val="100"/>
        <c:noMultiLvlLbl val="0"/>
      </c:catAx>
      <c:valAx>
        <c:axId val="37590695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5909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Прием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129</c:v>
                </c:pt>
                <c:pt idx="1">
                  <c:v>140</c:v>
                </c:pt>
                <c:pt idx="2">
                  <c:v>130</c:v>
                </c:pt>
                <c:pt idx="3">
                  <c:v>72</c:v>
                </c:pt>
                <c:pt idx="4">
                  <c:v>51</c:v>
                </c:pt>
                <c:pt idx="5">
                  <c:v>30</c:v>
                </c:pt>
                <c:pt idx="6">
                  <c:v>33</c:v>
                </c:pt>
                <c:pt idx="7">
                  <c:v>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B-4F11-8B58-B0A2016544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Зачисление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Лист1!$A$2:$A$9</c:f>
              <c:strCache>
                <c:ptCount val="8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</c:v>
                </c:pt>
              </c:strCache>
            </c:strRef>
          </c:cat>
          <c:val>
            <c:numRef>
              <c:f>Лист1!$C$2:$C$9</c:f>
              <c:numCache>
                <c:formatCode>General</c:formatCode>
                <c:ptCount val="8"/>
                <c:pt idx="0">
                  <c:v>59</c:v>
                </c:pt>
                <c:pt idx="1">
                  <c:v>49</c:v>
                </c:pt>
                <c:pt idx="2">
                  <c:v>42</c:v>
                </c:pt>
                <c:pt idx="3">
                  <c:v>20</c:v>
                </c:pt>
                <c:pt idx="4">
                  <c:v>25</c:v>
                </c:pt>
                <c:pt idx="5">
                  <c:v>13</c:v>
                </c:pt>
                <c:pt idx="6">
                  <c:v>25</c:v>
                </c:pt>
                <c:pt idx="7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B-4F11-8B58-B0A20165443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5909455"/>
        <c:axId val="375906959"/>
      </c:barChart>
      <c:catAx>
        <c:axId val="375909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906959"/>
        <c:crosses val="autoZero"/>
        <c:auto val="1"/>
        <c:lblAlgn val="ctr"/>
        <c:lblOffset val="100"/>
        <c:noMultiLvlLbl val="0"/>
      </c:catAx>
      <c:valAx>
        <c:axId val="37590695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5909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«отлично»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Дизайн</c:v>
                </c:pt>
                <c:pt idx="8">
                  <c:v>ПП</c:v>
                </c:pt>
              </c:strCache>
            </c:strRef>
          </c:cat>
          <c:val>
            <c:numRef>
              <c:f>Лист1!$B$2:$B$10</c:f>
              <c:numCache>
                <c:formatCode>General</c:formatCode>
                <c:ptCount val="9"/>
                <c:pt idx="0">
                  <c:v>18</c:v>
                </c:pt>
                <c:pt idx="1">
                  <c:v>7</c:v>
                </c:pt>
                <c:pt idx="2">
                  <c:v>24</c:v>
                </c:pt>
                <c:pt idx="3">
                  <c:v>19</c:v>
                </c:pt>
                <c:pt idx="4">
                  <c:v>6</c:v>
                </c:pt>
                <c:pt idx="5">
                  <c:v>10</c:v>
                </c:pt>
                <c:pt idx="6">
                  <c:v>3</c:v>
                </c:pt>
                <c:pt idx="7">
                  <c:v>7</c:v>
                </c:pt>
                <c:pt idx="8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0AB-4F11-8B58-B0A201654433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«хорошо»</c:v>
                </c:pt>
              </c:strCache>
            </c:strRef>
          </c:tx>
          <c:spPr>
            <a:solidFill>
              <a:schemeClr val="accent2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Дизайн</c:v>
                </c:pt>
                <c:pt idx="8">
                  <c:v>ПП</c:v>
                </c:pt>
              </c:strCache>
            </c:strRef>
          </c:cat>
          <c:val>
            <c:numRef>
              <c:f>Лист1!$C$2:$C$10</c:f>
              <c:numCache>
                <c:formatCode>General</c:formatCode>
                <c:ptCount val="9"/>
                <c:pt idx="0">
                  <c:v>3</c:v>
                </c:pt>
                <c:pt idx="1">
                  <c:v>6</c:v>
                </c:pt>
                <c:pt idx="2">
                  <c:v>12</c:v>
                </c:pt>
                <c:pt idx="3">
                  <c:v>9</c:v>
                </c:pt>
                <c:pt idx="4">
                  <c:v>4</c:v>
                </c:pt>
                <c:pt idx="5">
                  <c:v>9</c:v>
                </c:pt>
                <c:pt idx="6">
                  <c:v>3</c:v>
                </c:pt>
                <c:pt idx="7">
                  <c:v>2</c:v>
                </c:pt>
                <c:pt idx="8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0AB-4F11-8B58-B0A201654433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«удовлетворительно»</c:v>
                </c:pt>
              </c:strCache>
            </c:strRef>
          </c:tx>
          <c:spPr>
            <a:solidFill>
              <a:schemeClr val="accent3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Лист1!$A$2:$A$10</c:f>
              <c:strCache>
                <c:ptCount val="9"/>
                <c:pt idx="0">
                  <c:v>ПКС</c:v>
                </c:pt>
                <c:pt idx="1">
                  <c:v>КСК</c:v>
                </c:pt>
                <c:pt idx="2">
                  <c:v>Т</c:v>
                </c:pt>
                <c:pt idx="3">
                  <c:v>Ф</c:v>
                </c:pt>
                <c:pt idx="4">
                  <c:v>ОДЛ</c:v>
                </c:pt>
                <c:pt idx="5">
                  <c:v>ИД</c:v>
                </c:pt>
                <c:pt idx="6">
                  <c:v>АК</c:v>
                </c:pt>
                <c:pt idx="7">
                  <c:v>Дизайн</c:v>
                </c:pt>
                <c:pt idx="8">
                  <c:v>ПП</c:v>
                </c:pt>
              </c:strCache>
            </c:strRef>
          </c:cat>
          <c:val>
            <c:numRef>
              <c:f>Лист1!$D$2:$D$10</c:f>
              <c:numCache>
                <c:formatCode>General</c:formatCode>
                <c:ptCount val="9"/>
                <c:pt idx="0">
                  <c:v>0</c:v>
                </c:pt>
                <c:pt idx="1">
                  <c:v>3</c:v>
                </c:pt>
                <c:pt idx="2">
                  <c:v>9</c:v>
                </c:pt>
                <c:pt idx="3">
                  <c:v>3</c:v>
                </c:pt>
                <c:pt idx="4">
                  <c:v>9</c:v>
                </c:pt>
                <c:pt idx="5">
                  <c:v>7</c:v>
                </c:pt>
                <c:pt idx="6">
                  <c:v>0</c:v>
                </c:pt>
                <c:pt idx="7">
                  <c:v>0</c:v>
                </c:pt>
                <c:pt idx="8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1AD-4F58-9F00-38FB80E153A5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375909455"/>
        <c:axId val="375906959"/>
      </c:barChart>
      <c:catAx>
        <c:axId val="3759094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000" b="1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375906959"/>
        <c:crosses val="autoZero"/>
        <c:auto val="1"/>
        <c:lblAlgn val="ctr"/>
        <c:lblOffset val="100"/>
        <c:noMultiLvlLbl val="0"/>
      </c:catAx>
      <c:valAx>
        <c:axId val="375906959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759094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1085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8717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6080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9550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77520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6431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53674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0214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26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1546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1950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29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46430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771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654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9073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6/26/2018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1127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Педагогический совет 26.06.2018г.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2800" dirty="0" smtClean="0"/>
              <a:t>Заместитель директора по учебной работе</a:t>
            </a:r>
          </a:p>
          <a:p>
            <a:r>
              <a:rPr lang="ru-RU" sz="2800" dirty="0" smtClean="0"/>
              <a:t>Кучер Лариса Сергеевна</a:t>
            </a:r>
            <a:endParaRPr lang="ru-RU" sz="2800" dirty="0"/>
          </a:p>
        </p:txBody>
      </p:sp>
    </p:spTree>
    <p:extLst>
      <p:ext uri="{BB962C8B-B14F-4D97-AF65-F5344CB8AC3E}">
        <p14:creationId xmlns:p14="http://schemas.microsoft.com/office/powerpoint/2010/main" val="854880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За данный учебный год наше образовательное учреждение было объектом независимой оценки качества образования, проводимые следующими организациями: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7824781"/>
              </p:ext>
            </p:extLst>
          </p:nvPr>
        </p:nvGraphicFramePr>
        <p:xfrm>
          <a:off x="1701798" y="1690687"/>
          <a:ext cx="9321801" cy="491123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7267">
                  <a:extLst>
                    <a:ext uri="{9D8B030D-6E8A-4147-A177-3AD203B41FA5}">
                      <a16:colId xmlns:a16="http://schemas.microsoft.com/office/drawing/2014/main" val="2248332245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477765185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265921607"/>
                    </a:ext>
                  </a:extLst>
                </a:gridCol>
              </a:tblGrid>
              <a:tr h="144535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Условия реализации образовательного процесса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отдел КФУ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Проверка готовности колледжа к 2017-2018 </a:t>
                      </a:r>
                      <a:r>
                        <a:rPr lang="ru-RU" sz="2000" dirty="0" smtClean="0">
                          <a:effectLst/>
                        </a:rPr>
                        <a:t>учебному </a:t>
                      </a:r>
                      <a:r>
                        <a:rPr lang="ru-RU" sz="2000" dirty="0">
                          <a:effectLst/>
                        </a:rPr>
                        <a:t>году (август 2017г.)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57251377"/>
                  </a:ext>
                </a:extLst>
              </a:tr>
              <a:tr h="180669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Федеральный мониторинг качества образования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Крымский Федеральный Университет совместно с Министерством образования РФ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Статистическое наблюдение, анализ (июнь – июль 2017г.)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759202"/>
                  </a:ext>
                </a:extLst>
              </a:tr>
              <a:tr h="72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Прием в Таврический колледж 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КФУ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Проверка правил приема (ноябрь 2017г.)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2623633"/>
                  </a:ext>
                </a:extLst>
              </a:tr>
              <a:tr h="72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Проверка официального сайта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ЦКТ КФУ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Сайт мониторинг (декабрь 2017г.)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8486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2298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000" b="1" dirty="0"/>
              <a:t>За данный учебный год наше образовательное учреждение было объектом независимой оценки качества образования, проводимые следующими организациями: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903062"/>
              </p:ext>
            </p:extLst>
          </p:nvPr>
        </p:nvGraphicFramePr>
        <p:xfrm>
          <a:off x="1701798" y="1690687"/>
          <a:ext cx="9321801" cy="51594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07267">
                  <a:extLst>
                    <a:ext uri="{9D8B030D-6E8A-4147-A177-3AD203B41FA5}">
                      <a16:colId xmlns:a16="http://schemas.microsoft.com/office/drawing/2014/main" val="2248332245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477765185"/>
                    </a:ext>
                  </a:extLst>
                </a:gridCol>
                <a:gridCol w="3107267">
                  <a:extLst>
                    <a:ext uri="{9D8B030D-6E8A-4147-A177-3AD203B41FA5}">
                      <a16:colId xmlns:a16="http://schemas.microsoft.com/office/drawing/2014/main" val="2265921607"/>
                    </a:ext>
                  </a:extLst>
                </a:gridCol>
              </a:tblGrid>
              <a:tr h="18066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Условия реализации образовательного процесса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Учебный отдел КФУ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dirty="0">
                          <a:effectLst/>
                        </a:rPr>
                        <a:t>Проверка готовности колледжа к 2017-2018 </a:t>
                      </a:r>
                      <a:r>
                        <a:rPr lang="ru-RU" sz="2000" dirty="0" smtClean="0">
                          <a:effectLst/>
                        </a:rPr>
                        <a:t>учебному </a:t>
                      </a:r>
                      <a:r>
                        <a:rPr lang="ru-RU" sz="2000" dirty="0">
                          <a:effectLst/>
                        </a:rPr>
                        <a:t>году (август 2017г.) </a:t>
                      </a:r>
                      <a:endParaRPr lang="ru-RU" sz="1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90759202"/>
                  </a:ext>
                </a:extLst>
              </a:tr>
              <a:tr h="72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Комитет по труду и занятости населения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Проверка приема на работу иностранных граждан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Плановая (февраль 2018г.)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52623633"/>
                  </a:ext>
                </a:extLst>
              </a:tr>
              <a:tr h="72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 err="1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Ростехнадзор</a:t>
                      </a:r>
                      <a:endParaRPr lang="ru-RU" sz="2000" b="1" dirty="0">
                        <a:effectLst/>
                        <a:latin typeface="+mn-lt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Контроль соблюдения требований пожарной безопасности 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Декабрь 2017г. – февраль 2018г.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303848630"/>
                  </a:ext>
                </a:extLst>
              </a:tr>
              <a:tr h="72267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1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Прокуратура железнодорожного района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Воспитательная работа в колледже (профилактика суицида, правонарушений)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2000" b="0" dirty="0">
                          <a:effectLst/>
                          <a:latin typeface="+mn-lt"/>
                          <a:ea typeface="Times New Roman" panose="02020603050405020304" pitchFamily="18" charset="0"/>
                        </a:rPr>
                        <a:t>Ноябрь 2017г. – апрель 2018 г.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32650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14951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b="1" dirty="0"/>
              <a:t>Контингент обучающихся и срок обучения на 01.09.2017г. и </a:t>
            </a:r>
            <a:r>
              <a:rPr lang="ru-RU" sz="2800" b="1" dirty="0" smtClean="0"/>
              <a:t>01.06.2018г</a:t>
            </a:r>
            <a:r>
              <a:rPr lang="ru-RU" sz="2800" b="1" dirty="0"/>
              <a:t>.</a:t>
            </a:r>
            <a:endParaRPr lang="ru-RU" sz="2000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0428572"/>
              </p:ext>
            </p:extLst>
          </p:nvPr>
        </p:nvGraphicFramePr>
        <p:xfrm>
          <a:off x="2108200" y="1524000"/>
          <a:ext cx="9817100" cy="5194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84517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b="1" dirty="0"/>
              <a:t>Прием </a:t>
            </a:r>
            <a:r>
              <a:rPr lang="ru-RU" b="1" dirty="0" smtClean="0"/>
              <a:t>обучающихся </a:t>
            </a:r>
            <a:r>
              <a:rPr lang="ru-RU" b="1" dirty="0"/>
              <a:t>на </a:t>
            </a:r>
            <a:r>
              <a:rPr lang="ru-RU" b="1" dirty="0" smtClean="0"/>
              <a:t>22.08.2017г.</a:t>
            </a:r>
            <a:endParaRPr lang="ru-RU" b="1" dirty="0"/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6637936"/>
              </p:ext>
            </p:extLst>
          </p:nvPr>
        </p:nvGraphicFramePr>
        <p:xfrm>
          <a:off x="2235200" y="1358900"/>
          <a:ext cx="9690100" cy="535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514331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dirty="0"/>
              <a:t>Результаты государственной итоговой аттестации</a:t>
            </a:r>
          </a:p>
        </p:txBody>
      </p:sp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2303440"/>
              </p:ext>
            </p:extLst>
          </p:nvPr>
        </p:nvGraphicFramePr>
        <p:xfrm>
          <a:off x="2336800" y="1625600"/>
          <a:ext cx="9588500" cy="5092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79830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66</TotalTime>
  <Words>200</Words>
  <Application>Microsoft Office PowerPoint</Application>
  <PresentationFormat>Широкоэкранный</PresentationFormat>
  <Paragraphs>32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Century Gothic</vt:lpstr>
      <vt:lpstr>Times New Roman</vt:lpstr>
      <vt:lpstr>Wingdings 3</vt:lpstr>
      <vt:lpstr>Легкий дым</vt:lpstr>
      <vt:lpstr>Педагогический совет 26.06.2018г.</vt:lpstr>
      <vt:lpstr>За данный учебный год наше образовательное учреждение было объектом независимой оценки качества образования, проводимые следующими организациями:</vt:lpstr>
      <vt:lpstr>За данный учебный год наше образовательное учреждение было объектом независимой оценки качества образования, проводимые следующими организациями:</vt:lpstr>
      <vt:lpstr>Контингент обучающихся и срок обучения на 01.09.2017г. и 01.06.2018г.</vt:lpstr>
      <vt:lpstr>Прием обучающихся на 22.08.2017г.</vt:lpstr>
      <vt:lpstr>Результаты государственной итоговой аттестации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Чиполинка</dc:creator>
  <cp:lastModifiedBy>МЫ</cp:lastModifiedBy>
  <cp:revision>17</cp:revision>
  <dcterms:created xsi:type="dcterms:W3CDTF">2018-06-26T03:55:31Z</dcterms:created>
  <dcterms:modified xsi:type="dcterms:W3CDTF">2018-06-26T07:56:12Z</dcterms:modified>
</cp:coreProperties>
</file>