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2018/3/12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323528" y="428604"/>
            <a:ext cx="8606160" cy="857256"/>
          </a:xfrm>
        </p:spPr>
        <p:txBody>
          <a:bodyPr/>
          <a:lstStyle/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«Я защитил ВКР на 5!»</a:t>
            </a:r>
            <a:endParaRPr lang="zh-CN" altLang="en-US" sz="4800" dirty="0" smtClean="0">
              <a:solidFill>
                <a:srgbClr val="FE0067"/>
              </a:solidFill>
            </a:endParaRPr>
          </a:p>
          <a:p>
            <a:pPr algn="ctr">
              <a:buNone/>
            </a:pP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0" y="1367951"/>
            <a:ext cx="9720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№ </a:t>
            </a:r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1</a:t>
            </a:r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. </a:t>
            </a:r>
            <a:r>
              <a:rPr lang="ru-RU" altLang="zh-CN" sz="30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Подготовка к написанию ВКР</a:t>
            </a:r>
            <a:endParaRPr lang="zh-CN" altLang="en-US" sz="3000" b="1" kern="500" spc="-100" dirty="0" smtClean="0">
              <a:solidFill>
                <a:srgbClr val="00B0F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31865" y="1143850"/>
            <a:ext cx="7200800" cy="360040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Область для вставки текста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spc="50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</a:t>
            </a:r>
            <a:endParaRPr lang="ru-RU" sz="4000" b="1" spc="50" dirty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Olga\Desktop\Горащук\ВКР консультации\скрин сай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12017"/>
            <a:ext cx="7958138" cy="532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1259632" y="116632"/>
            <a:ext cx="7704856" cy="604867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400" b="1" dirty="0" smtClean="0"/>
              <a:t>Подготовка к написанию ВКР – изучение литературы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/>
              <a:t>Поиск необходимой информации предполагает знакомство со следующими группами источников: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/>
              <a:t>Группа</a:t>
            </a:r>
            <a:r>
              <a:rPr lang="uk-UA" sz="2200" b="1" dirty="0"/>
              <a:t> </a:t>
            </a:r>
            <a:r>
              <a:rPr lang="ru-RU" sz="2200" b="1" dirty="0"/>
              <a:t>1.</a:t>
            </a:r>
            <a:r>
              <a:rPr lang="ru-RU" sz="2200" dirty="0"/>
              <a:t> </a:t>
            </a:r>
            <a:r>
              <a:rPr lang="ru-RU" sz="2200" u="sng" dirty="0"/>
              <a:t>Официальные документы </a:t>
            </a:r>
            <a:r>
              <a:rPr lang="ru-RU" sz="2200" dirty="0"/>
              <a:t>– законодательные акты, постановления, методические рекомендации по регулированию и осуществлению деятельности в </a:t>
            </a:r>
            <a:r>
              <a:rPr lang="ru-RU" sz="2200" dirty="0" smtClean="0"/>
              <a:t>интересующей сфере.</a:t>
            </a:r>
            <a:endParaRPr lang="ru-RU" sz="2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/>
              <a:t>Группа</a:t>
            </a:r>
            <a:r>
              <a:rPr lang="uk-UA" sz="2200" b="1" dirty="0"/>
              <a:t> </a:t>
            </a:r>
            <a:r>
              <a:rPr lang="ru-RU" sz="2200" b="1" dirty="0"/>
              <a:t>2. </a:t>
            </a:r>
            <a:r>
              <a:rPr lang="ru-RU" sz="2200" u="sng" dirty="0"/>
              <a:t>Монографии</a:t>
            </a:r>
            <a:r>
              <a:rPr lang="ru-RU" sz="2200" dirty="0"/>
              <a:t>, коллективные работы, сборники научных трудов, авторефераты диссертаций, справочники, энциклопедии.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/>
              <a:t> Группа</a:t>
            </a:r>
            <a:r>
              <a:rPr lang="uk-UA" sz="2200" b="1" dirty="0"/>
              <a:t> </a:t>
            </a:r>
            <a:r>
              <a:rPr lang="ru-RU" sz="2200" b="1" dirty="0"/>
              <a:t>3.</a:t>
            </a:r>
            <a:r>
              <a:rPr lang="ru-RU" sz="2200" dirty="0"/>
              <a:t> </a:t>
            </a:r>
            <a:r>
              <a:rPr lang="ru-RU" sz="2200" u="sng" dirty="0"/>
              <a:t>Статьи из периодических изданий </a:t>
            </a:r>
            <a:r>
              <a:rPr lang="ru-RU" sz="2200" dirty="0"/>
              <a:t>(в этой </a:t>
            </a:r>
            <a:r>
              <a:rPr lang="ru-RU" sz="2200" dirty="0" smtClean="0"/>
              <a:t>группе, </a:t>
            </a:r>
            <a:r>
              <a:rPr lang="ru-RU" sz="2200" dirty="0"/>
              <a:t>в </a:t>
            </a:r>
            <a:r>
              <a:rPr lang="ru-RU" sz="2200" dirty="0" smtClean="0"/>
              <a:t>	основном, </a:t>
            </a:r>
            <a:r>
              <a:rPr lang="ru-RU" sz="2200" dirty="0"/>
              <a:t>содержатся новые сведения и факты, </a:t>
            </a:r>
            <a:r>
              <a:rPr lang="ru-RU" sz="2200" dirty="0" smtClean="0"/>
              <a:t>	приводятся </a:t>
            </a:r>
            <a:r>
              <a:rPr lang="ru-RU" sz="2200" dirty="0"/>
              <a:t>последние цифровые данные).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	   </a:t>
            </a:r>
            <a:r>
              <a:rPr lang="ru-RU" sz="2200" b="1" dirty="0" smtClean="0"/>
              <a:t>Группа</a:t>
            </a:r>
            <a:r>
              <a:rPr lang="uk-UA" sz="2200" b="1" dirty="0"/>
              <a:t> </a:t>
            </a:r>
            <a:r>
              <a:rPr lang="ru-RU" sz="2200" b="1" dirty="0"/>
              <a:t>4.</a:t>
            </a:r>
            <a:r>
              <a:rPr lang="ru-RU" sz="2200" dirty="0"/>
              <a:t> </a:t>
            </a:r>
            <a:r>
              <a:rPr lang="ru-RU" sz="2200" u="sng" dirty="0"/>
              <a:t>Интернет-ресурсы</a:t>
            </a:r>
            <a:r>
              <a:rPr lang="ru-RU" sz="2200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67544" y="692696"/>
            <a:ext cx="8676456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Обращение к сайтам типа </a:t>
            </a:r>
            <a:r>
              <a:rPr lang="ru-RU" u="sng" dirty="0"/>
              <a:t>www.referat.ru,</a:t>
            </a:r>
            <a:r>
              <a:rPr lang="ru-RU" dirty="0"/>
              <a:t> </a:t>
            </a:r>
            <a:r>
              <a:rPr lang="ru-RU" u="sng" dirty="0"/>
              <a:t>www.bankreferatov.ru</a:t>
            </a:r>
            <a:r>
              <a:rPr lang="ru-RU" dirty="0"/>
              <a:t>, </a:t>
            </a:r>
            <a:r>
              <a:rPr lang="ru-RU" u="sng" dirty="0"/>
              <a:t>www.diploma.net,</a:t>
            </a:r>
            <a:r>
              <a:rPr lang="ru-RU" dirty="0"/>
              <a:t> </a:t>
            </a:r>
            <a:r>
              <a:rPr lang="ru-RU" u="sng" dirty="0"/>
              <a:t>www.vipdisser.ru</a:t>
            </a:r>
            <a:r>
              <a:rPr lang="ru-RU" dirty="0"/>
              <a:t> и т.п. является </a:t>
            </a:r>
            <a:r>
              <a:rPr lang="ru-RU" b="1" dirty="0"/>
              <a:t>недопустимым!</a:t>
            </a:r>
            <a:r>
              <a:rPr lang="ru-RU" dirty="0"/>
              <a:t>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Использование </a:t>
            </a:r>
            <a:r>
              <a:rPr lang="ru-RU" dirty="0"/>
              <a:t>сайтов, которые содержат научно-аналитическую информацию, а также электронные варианты книг, статей, научных сборников возможно </a:t>
            </a:r>
            <a:r>
              <a:rPr lang="ru-RU" b="1" dirty="0"/>
              <a:t>при наличии соответствующих ссылок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6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8676456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Под </a:t>
            </a:r>
            <a:r>
              <a:rPr lang="ru-RU" b="1" dirty="0"/>
              <a:t>плагиатом</a:t>
            </a:r>
            <a:r>
              <a:rPr lang="ru-RU" dirty="0"/>
              <a:t> понимают присвоение – использование без согласия автора и ссылки на него – какого-либо текстового или графического </a:t>
            </a:r>
            <a:r>
              <a:rPr lang="ru-RU" dirty="0" smtClean="0"/>
              <a:t>материала.</a:t>
            </a:r>
          </a:p>
          <a:p>
            <a:pPr marL="0" indent="0" algn="just">
              <a:buNone/>
            </a:pPr>
            <a:r>
              <a:rPr lang="ru-RU" b="1" dirty="0" smtClean="0"/>
              <a:t>Каждый источник информации необходимо фиксировать! </a:t>
            </a:r>
            <a:r>
              <a:rPr lang="ru-RU" dirty="0" smtClean="0"/>
              <a:t>Не оставляйте без внимания ни одной цитаты, ни одной статьи, ни одного сайта. Формируйте временный список источников.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9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79512" y="0"/>
            <a:ext cx="8964488" cy="6165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/>
              <a:t>Алгоритм исследования</a:t>
            </a:r>
          </a:p>
          <a:p>
            <a:pPr marL="0" indent="0" algn="ctr">
              <a:buNone/>
            </a:pPr>
            <a:endParaRPr lang="ru-RU" sz="1400" b="1" dirty="0"/>
          </a:p>
          <a:p>
            <a:pPr marL="0" indent="0" algn="ctr">
              <a:buNone/>
            </a:pPr>
            <a:endParaRPr lang="ru-RU" sz="1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908720"/>
            <a:ext cx="2117032" cy="1368152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1. </a:t>
            </a:r>
            <a:r>
              <a:rPr lang="ru-RU" dirty="0" smtClean="0"/>
              <a:t>Выбор темы, обоснование ее актуальности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1" y="908720"/>
            <a:ext cx="2088232" cy="1368152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2. </a:t>
            </a:r>
            <a:r>
              <a:rPr lang="ru-RU" dirty="0" smtClean="0"/>
              <a:t>Определение объекта и предмета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11259" y="2780928"/>
            <a:ext cx="2092113" cy="1368152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6. </a:t>
            </a:r>
            <a:r>
              <a:rPr lang="ru-RU" dirty="0" smtClean="0"/>
              <a:t>Написание работы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11259" y="899692"/>
            <a:ext cx="2012343" cy="1368152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3. </a:t>
            </a:r>
            <a:r>
              <a:rPr lang="ru-RU" dirty="0" smtClean="0"/>
              <a:t>Постановка цели и задач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729" y="2777630"/>
            <a:ext cx="2018839" cy="1371450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4. </a:t>
            </a:r>
            <a:r>
              <a:rPr lang="ru-RU" dirty="0" smtClean="0"/>
              <a:t>Сбор информации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3772" y="2780928"/>
            <a:ext cx="2345049" cy="1368152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5. </a:t>
            </a:r>
            <a:r>
              <a:rPr lang="ru-RU" dirty="0" smtClean="0"/>
              <a:t>Определение структуры ВКР (плана)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9870" y="4609012"/>
            <a:ext cx="2376265" cy="1368152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7. </a:t>
            </a:r>
            <a:r>
              <a:rPr lang="ru-RU" dirty="0" smtClean="0"/>
              <a:t>Формирование выводов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16216" y="4609012"/>
            <a:ext cx="2088232" cy="1368152"/>
          </a:xfrm>
          <a:prstGeom prst="roundRect">
            <a:avLst/>
          </a:prstGeom>
          <a:ln w="57150">
            <a:solidFill>
              <a:srgbClr val="FE006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8. </a:t>
            </a:r>
            <a:r>
              <a:rPr lang="ru-RU" dirty="0" smtClean="0"/>
              <a:t>Защита ВКР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39552" y="548681"/>
            <a:ext cx="8496944" cy="5184576"/>
          </a:xfrm>
        </p:spPr>
        <p:txBody>
          <a:bodyPr/>
          <a:lstStyle/>
          <a:p>
            <a:pPr marL="0" indent="0" algn="ctr">
              <a:buNone/>
            </a:pPr>
            <a:r>
              <a:rPr lang="x-none" b="1"/>
              <a:t>Рекомендуемый объем</a:t>
            </a:r>
            <a:r>
              <a:rPr lang="x-none"/>
              <a:t> </a:t>
            </a:r>
            <a:r>
              <a:rPr lang="ru-RU" dirty="0"/>
              <a:t>выпускной квалификационной работы – </a:t>
            </a:r>
            <a:r>
              <a:rPr lang="ru-RU" b="1" dirty="0"/>
              <a:t>60-80</a:t>
            </a:r>
            <a:r>
              <a:rPr lang="uk-UA" b="1" dirty="0"/>
              <a:t> </a:t>
            </a:r>
            <a:r>
              <a:rPr lang="x-none" b="1"/>
              <a:t>стр</a:t>
            </a:r>
            <a:r>
              <a:rPr lang="ru-RU" b="1" dirty="0"/>
              <a:t>.</a:t>
            </a:r>
            <a:r>
              <a:rPr lang="x-none" b="1"/>
              <a:t> </a:t>
            </a:r>
            <a:r>
              <a:rPr lang="x-none"/>
              <a:t>печатного текста</a:t>
            </a:r>
            <a:r>
              <a:rPr lang="ru-RU" dirty="0"/>
              <a:t> без учета списка использованных источников и приложений. 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Введение - 3 </a:t>
            </a:r>
            <a:r>
              <a:rPr lang="ru-RU" dirty="0"/>
              <a:t>стр., первая глава – 20-25</a:t>
            </a:r>
            <a:r>
              <a:rPr lang="uk-UA" dirty="0"/>
              <a:t> </a:t>
            </a:r>
            <a:r>
              <a:rPr lang="ru-RU" dirty="0"/>
              <a:t>стр</a:t>
            </a:r>
            <a:r>
              <a:rPr lang="ru-RU" dirty="0" smtClean="0"/>
              <a:t>., </a:t>
            </a:r>
            <a:r>
              <a:rPr lang="ru-RU" dirty="0"/>
              <a:t>вторая </a:t>
            </a:r>
            <a:r>
              <a:rPr lang="uk-UA" dirty="0"/>
              <a:t>– </a:t>
            </a:r>
            <a:r>
              <a:rPr lang="ru-RU" dirty="0"/>
              <a:t>25-35</a:t>
            </a:r>
            <a:r>
              <a:rPr lang="uk-UA" dirty="0"/>
              <a:t> </a:t>
            </a:r>
            <a:r>
              <a:rPr lang="ru-RU" dirty="0"/>
              <a:t>стр., заключение </a:t>
            </a:r>
            <a:r>
              <a:rPr lang="uk-UA" dirty="0"/>
              <a:t>– </a:t>
            </a:r>
            <a:r>
              <a:rPr lang="ru-RU" dirty="0"/>
              <a:t>3-4 стр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 smtClean="0"/>
              <a:t>У каждой специальности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свои особенности!!!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6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864096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/>
              <a:t>Структурные элементы ВКР:</a:t>
            </a:r>
            <a:endParaRPr lang="ru-RU" sz="4400" b="1" dirty="0"/>
          </a:p>
          <a:p>
            <a:pPr marL="0" indent="0">
              <a:buNone/>
            </a:pPr>
            <a:r>
              <a:rPr lang="ru-RU" dirty="0"/>
              <a:t>- титульный лист;</a:t>
            </a:r>
          </a:p>
          <a:p>
            <a:pPr marL="0" indent="0">
              <a:buNone/>
            </a:pPr>
            <a:r>
              <a:rPr lang="ru-RU" dirty="0"/>
              <a:t>- оглавление;</a:t>
            </a:r>
          </a:p>
          <a:p>
            <a:pPr marL="0" indent="0">
              <a:buNone/>
            </a:pPr>
            <a:r>
              <a:rPr lang="ru-RU" dirty="0"/>
              <a:t>- введение;</a:t>
            </a:r>
          </a:p>
          <a:p>
            <a:pPr marL="0" indent="0">
              <a:buNone/>
            </a:pPr>
            <a:r>
              <a:rPr lang="ru-RU" dirty="0"/>
              <a:t>- основная часть, состоящая из глав и  </a:t>
            </a:r>
            <a:r>
              <a:rPr lang="ru-RU" dirty="0" err="1"/>
              <a:t>подглав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заключение;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список использованных источников;</a:t>
            </a:r>
          </a:p>
          <a:p>
            <a:pPr marL="0" indent="0">
              <a:buNone/>
            </a:pPr>
            <a:r>
              <a:rPr lang="ru-RU" dirty="0" smtClean="0"/>
              <a:t>		- </a:t>
            </a:r>
            <a:r>
              <a:rPr lang="ru-RU" dirty="0"/>
              <a:t>приложения (при необходимости).</a:t>
            </a:r>
          </a:p>
        </p:txBody>
      </p:sp>
    </p:spTree>
    <p:extLst>
      <p:ext uri="{BB962C8B-B14F-4D97-AF65-F5344CB8AC3E}">
        <p14:creationId xmlns:p14="http://schemas.microsoft.com/office/powerpoint/2010/main" val="18506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232</TotalTime>
  <Words>206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Пользователь Windows</cp:lastModifiedBy>
  <cp:revision>16</cp:revision>
  <dcterms:created xsi:type="dcterms:W3CDTF">2012-07-31T13:58:46Z</dcterms:created>
  <dcterms:modified xsi:type="dcterms:W3CDTF">2018-03-12T16:34:15Z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