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2571750" y="142875"/>
            <a:ext cx="6357938" cy="157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39088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表格占位符 13"/>
          <p:cNvSpPr>
            <a:spLocks noGrp="1"/>
          </p:cNvSpPr>
          <p:nvPr>
            <p:ph type="tbl" sz="quarter" idx="10"/>
          </p:nvPr>
        </p:nvSpPr>
        <p:spPr>
          <a:xfrm>
            <a:off x="3143239" y="2714625"/>
            <a:ext cx="5572165" cy="285751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таблицы</a:t>
            </a:r>
            <a:endParaRPr lang="zh-CN" altLang="en-US"/>
          </a:p>
        </p:txBody>
      </p:sp>
      <p:sp>
        <p:nvSpPr>
          <p:cNvPr id="16" name="图片占位符 15"/>
          <p:cNvSpPr>
            <a:spLocks noGrp="1"/>
          </p:cNvSpPr>
          <p:nvPr>
            <p:ph type="pic" sz="quarter" idx="11"/>
          </p:nvPr>
        </p:nvSpPr>
        <p:spPr>
          <a:xfrm>
            <a:off x="428596" y="428604"/>
            <a:ext cx="2500313" cy="2214563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</a:t>
            </a:r>
            <a:endParaRPr lang="zh-CN" altLang="en-US"/>
          </a:p>
        </p:txBody>
      </p:sp>
      <p:sp>
        <p:nvSpPr>
          <p:cNvPr id="18" name="文本占位符 17"/>
          <p:cNvSpPr>
            <a:spLocks noGrp="1"/>
          </p:cNvSpPr>
          <p:nvPr>
            <p:ph type="body" sz="quarter" idx="12"/>
          </p:nvPr>
        </p:nvSpPr>
        <p:spPr>
          <a:xfrm>
            <a:off x="3143240" y="1428736"/>
            <a:ext cx="5572136" cy="1143014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3"/>
          </p:nvPr>
        </p:nvSpPr>
        <p:spPr>
          <a:xfrm>
            <a:off x="3143250" y="500063"/>
            <a:ext cx="3714750" cy="785812"/>
          </a:xfrm>
          <a:prstGeom prst="rect">
            <a:avLst/>
          </a:prstGeo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601908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martArt 占位符 6"/>
          <p:cNvSpPr>
            <a:spLocks noGrp="1"/>
          </p:cNvSpPr>
          <p:nvPr>
            <p:ph type="dgm" sz="quarter" idx="10"/>
          </p:nvPr>
        </p:nvSpPr>
        <p:spPr>
          <a:xfrm>
            <a:off x="3071802" y="571480"/>
            <a:ext cx="5214974" cy="4071966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рисунка SmartArt</a:t>
            </a:r>
            <a:endParaRPr lang="zh-CN" altLang="en-US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1"/>
          </p:nvPr>
        </p:nvSpPr>
        <p:spPr>
          <a:xfrm>
            <a:off x="714375" y="571480"/>
            <a:ext cx="2143125" cy="4000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2"/>
          </p:nvPr>
        </p:nvSpPr>
        <p:spPr>
          <a:xfrm>
            <a:off x="3071813" y="4786313"/>
            <a:ext cx="3429000" cy="7858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9664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表占位符 2"/>
          <p:cNvSpPr>
            <a:spLocks noGrp="1"/>
          </p:cNvSpPr>
          <p:nvPr>
            <p:ph type="chart" sz="quarter" idx="10"/>
          </p:nvPr>
        </p:nvSpPr>
        <p:spPr>
          <a:xfrm>
            <a:off x="1785918" y="714356"/>
            <a:ext cx="5572125" cy="4143375"/>
          </a:xfrm>
          <a:prstGeom prst="rect">
            <a:avLst/>
          </a:prstGeom>
        </p:spPr>
        <p:txBody>
          <a:bodyPr/>
          <a:lstStyle/>
          <a:p>
            <a:r>
              <a:rPr lang="ru-RU" altLang="zh-CN" smtClean="0"/>
              <a:t>Вставка диаграммы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1"/>
          </p:nvPr>
        </p:nvSpPr>
        <p:spPr>
          <a:xfrm>
            <a:off x="4500563" y="5000625"/>
            <a:ext cx="2857500" cy="857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11116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标题和内容"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500063" y="1143000"/>
            <a:ext cx="8143875" cy="14287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33144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标题和内容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3857620" y="142875"/>
            <a:ext cx="5000630" cy="16430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altLang="zh-CN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32141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40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quarter" idx="10"/>
          </p:nvPr>
        </p:nvSpPr>
        <p:spPr>
          <a:xfrm>
            <a:off x="323528" y="428604"/>
            <a:ext cx="8606160" cy="857256"/>
          </a:xfrm>
        </p:spPr>
        <p:txBody>
          <a:bodyPr/>
          <a:lstStyle/>
          <a:p>
            <a:pPr algn="ctr">
              <a:buNone/>
            </a:pPr>
            <a:r>
              <a:rPr lang="ru-RU" altLang="zh-CN" sz="4800" b="1" dirty="0" smtClean="0">
                <a:ln w="18415" cmpd="sng">
                  <a:noFill/>
                  <a:prstDash val="solid"/>
                </a:ln>
                <a:solidFill>
                  <a:srgbClr val="FE0067"/>
                </a:solidFill>
                <a:latin typeface="Arial" pitchFamily="34" charset="0"/>
                <a:cs typeface="Arial" pitchFamily="34" charset="0"/>
              </a:rPr>
              <a:t>«Я защитил ВКР на 5!»</a:t>
            </a:r>
            <a:endParaRPr lang="zh-CN" altLang="en-US" sz="4800" dirty="0" smtClean="0">
              <a:solidFill>
                <a:srgbClr val="FE0067"/>
              </a:solidFill>
            </a:endParaRPr>
          </a:p>
          <a:p>
            <a:pPr algn="ctr">
              <a:buNone/>
            </a:pPr>
            <a:endParaRPr lang="zh-CN" altLang="en-US" sz="4800" dirty="0"/>
          </a:p>
        </p:txBody>
      </p:sp>
      <p:sp>
        <p:nvSpPr>
          <p:cNvPr id="5" name="矩形 4"/>
          <p:cNvSpPr/>
          <p:nvPr/>
        </p:nvSpPr>
        <p:spPr>
          <a:xfrm>
            <a:off x="0" y="1367951"/>
            <a:ext cx="9720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zh-CN" sz="3200" b="1" kern="500" spc="-100" dirty="0">
                <a:solidFill>
                  <a:srgbClr val="00B0F0"/>
                </a:solidFill>
                <a:ea typeface="MS PGothic" pitchFamily="34" charset="-128"/>
              </a:rPr>
              <a:t>№ </a:t>
            </a:r>
            <a:r>
              <a:rPr lang="ru-RU" altLang="zh-CN" sz="3200" b="1" kern="500" spc="-100" dirty="0" smtClean="0">
                <a:solidFill>
                  <a:srgbClr val="00B0F0"/>
                </a:solidFill>
                <a:ea typeface="MS PGothic" pitchFamily="34" charset="-128"/>
              </a:rPr>
              <a:t>4. </a:t>
            </a:r>
            <a:r>
              <a:rPr lang="ru-RU" altLang="zh-CN" sz="3000" b="1" kern="500" spc="-100" dirty="0" smtClean="0">
                <a:solidFill>
                  <a:srgbClr val="00B0F0"/>
                </a:solidFill>
                <a:ea typeface="MS PGothic" pitchFamily="34" charset="-128"/>
              </a:rPr>
              <a:t>Правила оформления ВКР</a:t>
            </a:r>
            <a:endParaRPr lang="zh-CN" altLang="en-US" sz="3000" b="1" kern="500" spc="-100" dirty="0">
              <a:solidFill>
                <a:srgbClr val="00B0F0"/>
              </a:solidFill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6785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07504" y="0"/>
            <a:ext cx="9036496" cy="6093297"/>
          </a:xfrm>
        </p:spPr>
        <p:txBody>
          <a:bodyPr/>
          <a:lstStyle/>
          <a:p>
            <a:pPr marL="3175" indent="11113" algn="ctr"/>
            <a:r>
              <a:rPr lang="ru-RU" sz="3600" b="1" dirty="0" smtClean="0"/>
              <a:t>Оформление </a:t>
            </a:r>
            <a:r>
              <a:rPr lang="ru-RU" sz="3600" b="1" dirty="0"/>
              <a:t>формул </a:t>
            </a:r>
            <a:endParaRPr lang="ru-RU" sz="3600" b="1" dirty="0"/>
          </a:p>
          <a:p>
            <a:pPr marL="460375" indent="-457200" algn="just">
              <a:buFont typeface="Arial" pitchFamily="34" charset="0"/>
              <a:buChar char="•"/>
            </a:pPr>
            <a:r>
              <a:rPr lang="ru-RU" sz="2800" dirty="0"/>
              <a:t>Уравнения и формулы </a:t>
            </a:r>
            <a:r>
              <a:rPr lang="ru-RU" sz="2800" dirty="0" smtClean="0"/>
              <a:t>- в </a:t>
            </a:r>
            <a:r>
              <a:rPr lang="ru-RU" sz="2800" dirty="0"/>
              <a:t>отдельную строку. Выше и ниже каждой формулы </a:t>
            </a:r>
            <a:r>
              <a:rPr lang="ru-RU" sz="2800" dirty="0" smtClean="0"/>
              <a:t>должно </a:t>
            </a:r>
            <a:r>
              <a:rPr lang="ru-RU" sz="2800" dirty="0"/>
              <a:t>быть оставлено не менее одной свободной строки. </a:t>
            </a:r>
            <a:endParaRPr lang="ru-RU" sz="2800" dirty="0" smtClean="0"/>
          </a:p>
          <a:p>
            <a:pPr marL="460375" indent="-457200" algn="just">
              <a:buFont typeface="Arial" pitchFamily="34" charset="0"/>
              <a:buChar char="•"/>
            </a:pPr>
            <a:r>
              <a:rPr lang="ru-RU" sz="2800" dirty="0"/>
              <a:t>Пояснения символов и числовых коэффициентов, входящих в формулу, если они не пояснены ранее в тексте, должны быть приведены непосредственно под формулой. Пояснения каждого символа следует давать с новой строки в той последовательности, в которой символы приведены в формуле. Первая </a:t>
            </a:r>
            <a:r>
              <a:rPr lang="ru-RU" sz="2800" dirty="0" smtClean="0"/>
              <a:t> 			строка </a:t>
            </a:r>
            <a:r>
              <a:rPr lang="ru-RU" sz="2800" dirty="0"/>
              <a:t>пояснения должна начинаться со </a:t>
            </a:r>
            <a:r>
              <a:rPr lang="ru-RU" sz="2800" dirty="0" smtClean="0"/>
              <a:t>				слова </a:t>
            </a:r>
            <a:r>
              <a:rPr lang="ru-RU" sz="2800" dirty="0"/>
              <a:t>«где» без двоеточия после него.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59255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0" y="0"/>
            <a:ext cx="9144000" cy="6165305"/>
          </a:xfrm>
        </p:spPr>
        <p:txBody>
          <a:bodyPr/>
          <a:lstStyle/>
          <a:p>
            <a:pPr marL="354013" indent="0" algn="just"/>
            <a:endParaRPr lang="ru-RU" sz="1400" dirty="0" smtClean="0"/>
          </a:p>
          <a:p>
            <a:pPr marL="354013" indent="0" algn="just"/>
            <a:r>
              <a:rPr lang="ru-RU" sz="2800" dirty="0" smtClean="0"/>
              <a:t>Формулы </a:t>
            </a:r>
            <a:r>
              <a:rPr lang="ru-RU" sz="2800" dirty="0"/>
              <a:t>в работе следует нумеровать </a:t>
            </a:r>
            <a:r>
              <a:rPr lang="ru-RU" sz="2800" dirty="0" smtClean="0"/>
              <a:t>арабскими </a:t>
            </a:r>
            <a:r>
              <a:rPr lang="ru-RU" sz="2800" dirty="0"/>
              <a:t>цифрами в круглых скобках в крайнем правом положении на строке</a:t>
            </a:r>
            <a:r>
              <a:rPr lang="ru-RU" sz="2800" dirty="0" smtClean="0"/>
              <a:t>.</a:t>
            </a:r>
          </a:p>
          <a:p>
            <a:pPr marL="354013" indent="0" algn="just"/>
            <a:endParaRPr lang="ru-RU" sz="2800" dirty="0" smtClean="0"/>
          </a:p>
          <a:p>
            <a:pPr marL="3175" indent="11113"/>
            <a:r>
              <a:rPr lang="ru-RU" sz="2000" dirty="0" err="1"/>
              <a:t>Ц</a:t>
            </a:r>
            <a:r>
              <a:rPr lang="ru-RU" sz="2000" baseline="-25000" dirty="0" err="1"/>
              <a:t>ед</a:t>
            </a:r>
            <a:r>
              <a:rPr lang="ru-RU" sz="2000" dirty="0"/>
              <a:t> = </a:t>
            </a:r>
            <a:r>
              <a:rPr lang="ru-RU" sz="2000" dirty="0" err="1"/>
              <a:t>Р</a:t>
            </a:r>
            <a:r>
              <a:rPr lang="ru-RU" sz="2000" baseline="-25000" dirty="0" err="1"/>
              <a:t>пост</a:t>
            </a:r>
            <a:r>
              <a:rPr lang="ru-RU" sz="2000" dirty="0"/>
              <a:t> + </a:t>
            </a:r>
            <a:r>
              <a:rPr lang="ru-RU" sz="2000" dirty="0" err="1"/>
              <a:t>Р</a:t>
            </a:r>
            <a:r>
              <a:rPr lang="ru-RU" sz="2000" baseline="-25000" dirty="0" err="1"/>
              <a:t>перем</a:t>
            </a:r>
            <a:r>
              <a:rPr lang="ru-RU" sz="2000" dirty="0"/>
              <a:t> +</a:t>
            </a:r>
            <a:r>
              <a:rPr lang="ru-RU" sz="2000" dirty="0" err="1"/>
              <a:t>П</a:t>
            </a:r>
            <a:r>
              <a:rPr lang="ru-RU" sz="2000" baseline="-25000" dirty="0" err="1"/>
              <a:t>п</a:t>
            </a:r>
            <a:r>
              <a:rPr lang="ru-RU" sz="2000" baseline="-25000" dirty="0"/>
              <a:t> </a:t>
            </a:r>
            <a:r>
              <a:rPr lang="ru-RU" sz="2000" dirty="0"/>
              <a:t>                                                              (1),                                                         </a:t>
            </a:r>
          </a:p>
          <a:p>
            <a:pPr marL="3175" indent="11113"/>
            <a:r>
              <a:rPr lang="ru-RU" sz="2000" dirty="0"/>
              <a:t>где      </a:t>
            </a:r>
            <a:r>
              <a:rPr lang="ru-RU" sz="2000" dirty="0" err="1"/>
              <a:t>Ц</a:t>
            </a:r>
            <a:r>
              <a:rPr lang="ru-RU" sz="2000" baseline="-25000" dirty="0" err="1"/>
              <a:t>ед</a:t>
            </a:r>
            <a:r>
              <a:rPr lang="ru-RU" sz="2000" dirty="0"/>
              <a:t> – цена единицы продукции;</a:t>
            </a:r>
          </a:p>
          <a:p>
            <a:pPr marL="3175" indent="11113"/>
            <a:r>
              <a:rPr lang="ru-RU" sz="2000" dirty="0" err="1"/>
              <a:t>Р</a:t>
            </a:r>
            <a:r>
              <a:rPr lang="ru-RU" sz="2000" baseline="-25000" dirty="0" err="1"/>
              <a:t>пост</a:t>
            </a:r>
            <a:r>
              <a:rPr lang="ru-RU" sz="2000" dirty="0"/>
              <a:t> – постоянные расходы производства на единицу продукции;</a:t>
            </a:r>
          </a:p>
          <a:p>
            <a:pPr marL="3175" indent="11113"/>
            <a:r>
              <a:rPr lang="ru-RU" sz="2000" dirty="0" err="1"/>
              <a:t>Р</a:t>
            </a:r>
            <a:r>
              <a:rPr lang="ru-RU" sz="2000" baseline="-25000" dirty="0" err="1"/>
              <a:t>перем</a:t>
            </a:r>
            <a:r>
              <a:rPr lang="ru-RU" sz="2000" dirty="0"/>
              <a:t> – </a:t>
            </a:r>
            <a:r>
              <a:rPr lang="ru-RU" sz="2000" dirty="0" err="1"/>
              <a:t>переменные|изменяемые</a:t>
            </a:r>
            <a:r>
              <a:rPr lang="ru-RU" sz="2000" dirty="0"/>
              <a:t>| расходы производства на единицу продукции;</a:t>
            </a:r>
          </a:p>
          <a:p>
            <a:pPr marL="3175" indent="11113"/>
            <a:r>
              <a:rPr lang="ru-RU" sz="2000" dirty="0" err="1"/>
              <a:t>П</a:t>
            </a:r>
            <a:r>
              <a:rPr lang="ru-RU" sz="2000" baseline="-25000" dirty="0" err="1"/>
              <a:t>п</a:t>
            </a:r>
            <a:r>
              <a:rPr lang="ru-RU" sz="2000" dirty="0"/>
              <a:t> – прибыль производства единицу продукции</a:t>
            </a:r>
            <a:r>
              <a:rPr lang="ru-RU" sz="2000" dirty="0" smtClean="0"/>
              <a:t>.</a:t>
            </a:r>
          </a:p>
          <a:p>
            <a:pPr marL="3175" indent="11113"/>
            <a:endParaRPr lang="ru-RU" sz="2000" dirty="0"/>
          </a:p>
          <a:p>
            <a:pPr marL="2244725" indent="11113" algn="just"/>
            <a:r>
              <a:rPr lang="ru-RU" sz="2800" dirty="0"/>
              <a:t>Допускается нумерация формул </a:t>
            </a:r>
            <a:r>
              <a:rPr lang="ru-RU" sz="2800" dirty="0" smtClean="0"/>
              <a:t>как сквозная, так и в </a:t>
            </a:r>
            <a:r>
              <a:rPr lang="ru-RU" sz="2800" dirty="0"/>
              <a:t>пределах главы.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43462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755576" y="2348880"/>
            <a:ext cx="8064896" cy="2232248"/>
          </a:xfrm>
        </p:spPr>
        <p:txBody>
          <a:bodyPr/>
          <a:lstStyle/>
          <a:p>
            <a:pPr marL="3175" indent="11113" algn="just"/>
            <a:r>
              <a:rPr lang="ru-RU" dirty="0">
                <a:latin typeface="Times New Roman"/>
                <a:ea typeface="Times New Roman"/>
              </a:rPr>
              <a:t>Работа брошюруется. </a:t>
            </a:r>
            <a:endParaRPr lang="ru-RU" dirty="0" smtClean="0">
              <a:latin typeface="Times New Roman"/>
              <a:ea typeface="Times New Roman"/>
            </a:endParaRPr>
          </a:p>
          <a:p>
            <a:pPr marL="3175" indent="11113" algn="just"/>
            <a:r>
              <a:rPr lang="ru-RU" dirty="0" smtClean="0">
                <a:latin typeface="Times New Roman"/>
                <a:ea typeface="Times New Roman"/>
              </a:rPr>
              <a:t>Первым листом</a:t>
            </a:r>
            <a:r>
              <a:rPr lang="ru-RU" b="1" dirty="0" smtClean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работы </a:t>
            </a:r>
            <a:r>
              <a:rPr lang="ru-RU" dirty="0">
                <a:latin typeface="Times New Roman"/>
                <a:ea typeface="Times New Roman"/>
              </a:rPr>
              <a:t>является </a:t>
            </a:r>
            <a:r>
              <a:rPr lang="ru-RU" u="sng" dirty="0">
                <a:latin typeface="Times New Roman"/>
                <a:ea typeface="Times New Roman"/>
              </a:rPr>
              <a:t>титульный лист</a:t>
            </a:r>
            <a:r>
              <a:rPr lang="ru-RU" dirty="0">
                <a:latin typeface="Times New Roman"/>
                <a:ea typeface="Times New Roman"/>
              </a:rPr>
              <a:t>, оформляемый по</a:t>
            </a:r>
            <a:r>
              <a:rPr lang="ru-RU" spc="-10" dirty="0">
                <a:latin typeface="Times New Roman"/>
                <a:ea typeface="Times New Roman"/>
              </a:rPr>
              <a:t> утвержденному образцу.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323528" y="500062"/>
            <a:ext cx="8424936" cy="1560786"/>
          </a:xfrm>
        </p:spPr>
        <p:txBody>
          <a:bodyPr/>
          <a:lstStyle/>
          <a:p>
            <a:pPr marL="3175" indent="11113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Согласно ГОСТ </a:t>
            </a:r>
            <a:r>
              <a:rPr lang="ru-RU" dirty="0" smtClean="0">
                <a:latin typeface="Times New Roman"/>
                <a:ea typeface="Times New Roman"/>
              </a:rPr>
              <a:t>7.32-2001, </a:t>
            </a:r>
            <a:r>
              <a:rPr lang="ru-RU" dirty="0">
                <a:latin typeface="Times New Roman"/>
                <a:ea typeface="Times New Roman"/>
              </a:rPr>
              <a:t>текст </a:t>
            </a:r>
            <a:r>
              <a:rPr lang="ru-RU" dirty="0" smtClean="0">
                <a:latin typeface="Times New Roman"/>
                <a:ea typeface="Times New Roman"/>
              </a:rPr>
              <a:t>ВКР печатается </a:t>
            </a:r>
            <a:r>
              <a:rPr lang="ru-RU" dirty="0">
                <a:latin typeface="Times New Roman"/>
                <a:ea typeface="Times New Roman"/>
              </a:rPr>
              <a:t>на </a:t>
            </a:r>
            <a:r>
              <a:rPr lang="ru-RU" u="sng" dirty="0">
                <a:latin typeface="Times New Roman"/>
                <a:ea typeface="Times New Roman"/>
              </a:rPr>
              <a:t>одной</a:t>
            </a:r>
            <a:r>
              <a:rPr lang="ru-RU" dirty="0">
                <a:latin typeface="Times New Roman"/>
                <a:ea typeface="Times New Roman"/>
              </a:rPr>
              <a:t> стороне листа белой бумаги </a:t>
            </a:r>
            <a:r>
              <a:rPr lang="ru-RU" u="sng" dirty="0">
                <a:latin typeface="Times New Roman"/>
                <a:ea typeface="Times New Roman"/>
              </a:rPr>
              <a:t>формата A4</a:t>
            </a:r>
            <a:r>
              <a:rPr lang="ru-RU" dirty="0">
                <a:latin typeface="Times New Roman"/>
                <a:ea typeface="Times New Roman"/>
              </a:rPr>
              <a:t>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79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827584" y="500062"/>
            <a:ext cx="8316416" cy="5305202"/>
          </a:xfrm>
        </p:spPr>
        <p:txBody>
          <a:bodyPr/>
          <a:lstStyle/>
          <a:p>
            <a:pPr algn="ctr"/>
            <a:r>
              <a:rPr lang="ru-RU" b="1" dirty="0" smtClean="0"/>
              <a:t>Параметры </a:t>
            </a:r>
            <a:r>
              <a:rPr lang="ru-RU" b="1" dirty="0"/>
              <a:t>форматирования документа: </a:t>
            </a:r>
            <a:endParaRPr lang="ru-RU" b="1" dirty="0" smtClean="0"/>
          </a:p>
          <a:p>
            <a:r>
              <a:rPr lang="ru-RU" sz="2800" dirty="0"/>
              <a:t>- шрифт </a:t>
            </a:r>
            <a:r>
              <a:rPr lang="ru-RU" sz="2800" dirty="0" err="1" smtClean="0"/>
              <a:t>Times</a:t>
            </a:r>
            <a:r>
              <a:rPr lang="ru-RU" sz="2800" dirty="0" smtClean="0"/>
              <a:t> </a:t>
            </a:r>
            <a:r>
              <a:rPr lang="ru-RU" sz="2800" dirty="0" err="1" smtClean="0"/>
              <a:t>New</a:t>
            </a:r>
            <a:r>
              <a:rPr lang="ru-RU" sz="2800" dirty="0" smtClean="0"/>
              <a:t> </a:t>
            </a:r>
            <a:r>
              <a:rPr lang="ru-RU" sz="2800" dirty="0" err="1" smtClean="0"/>
              <a:t>Roman</a:t>
            </a:r>
            <a:r>
              <a:rPr lang="ru-RU" sz="2800" dirty="0" smtClean="0"/>
              <a:t>, </a:t>
            </a:r>
            <a:r>
              <a:rPr lang="ru-RU" sz="2800" dirty="0"/>
              <a:t>кегль 14, стиль - обычный (</a:t>
            </a:r>
            <a:r>
              <a:rPr lang="ru-RU" sz="2800" dirty="0" err="1" smtClean="0"/>
              <a:t>normal</a:t>
            </a:r>
            <a:r>
              <a:rPr lang="ru-RU" sz="2800" dirty="0" smtClean="0"/>
              <a:t>), </a:t>
            </a:r>
            <a:r>
              <a:rPr lang="ru-RU" sz="2800" dirty="0"/>
              <a:t>шрифт заголовков – полужирный, цвет шрифта - черный; </a:t>
            </a:r>
          </a:p>
          <a:p>
            <a:r>
              <a:rPr lang="ru-RU" sz="2800" dirty="0"/>
              <a:t>- поля: левое - 30 мм (для переплета), верхнее и нижнее - 20 мм, правое - 10 мм; </a:t>
            </a:r>
          </a:p>
          <a:p>
            <a:r>
              <a:rPr lang="ru-RU" sz="2800" dirty="0"/>
              <a:t>- </a:t>
            </a:r>
            <a:r>
              <a:rPr lang="ru-RU" sz="2800" dirty="0" smtClean="0"/>
              <a:t>междустрочный интервал </a:t>
            </a:r>
            <a:r>
              <a:rPr lang="ru-RU" sz="2800" dirty="0"/>
              <a:t>- 1,5; </a:t>
            </a:r>
          </a:p>
          <a:p>
            <a:r>
              <a:rPr lang="ru-RU" sz="2800" dirty="0"/>
              <a:t>- выравнивание текста производится по ширине;</a:t>
            </a:r>
          </a:p>
          <a:p>
            <a:r>
              <a:rPr lang="ru-RU" sz="2800" dirty="0"/>
              <a:t>- отступ первой строки каждого абзаца – 1,25 см.</a:t>
            </a:r>
          </a:p>
          <a:p>
            <a:pPr algn="ctr"/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267429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583013721"/>
              </p:ext>
            </p:extLst>
          </p:nvPr>
        </p:nvGraphicFramePr>
        <p:xfrm>
          <a:off x="0" y="1"/>
          <a:ext cx="9144000" cy="350100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144000"/>
              </a:tblGrid>
              <a:tr h="35010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15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</a:rPr>
                        <a:t>ГЛАВА 1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</a:rPr>
                        <a:t>ТЕОРЕТИЧЕСКИЕ </a:t>
                      </a: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АСПЕКТЫ  </a:t>
                      </a: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</a:rPr>
                        <a:t>ОРГАНИЗАЦИИ </a:t>
                      </a: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 ЛОГИСТИЧЕСКОЙ </a:t>
                      </a: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</a:rPr>
                        <a:t>ДЕЯТЕЛЬНОСТИ </a:t>
                      </a: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</a:rPr>
                        <a:t> НА  ПРЕДПРИЯТИИ</a:t>
                      </a:r>
                      <a:endParaRPr lang="ru-RU" sz="1300" b="1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457200" lvl="1" indent="0" algn="ctr" fontAlgn="base" hangingPunct="0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666750" algn="l"/>
                        </a:tabLst>
                      </a:pPr>
                      <a:r>
                        <a:rPr lang="ru-RU" sz="13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1.1 Сущность </a:t>
                      </a:r>
                      <a:r>
                        <a:rPr lang="ru-RU" sz="13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 задачи логистической деятельности предприятия</a:t>
                      </a:r>
                    </a:p>
                    <a:p>
                      <a:pPr marL="36195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36195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361950" algn="just"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marL="361950" algn="just">
                        <a:spcAft>
                          <a:spcPts val="0"/>
                        </a:spcAft>
                      </a:pPr>
                      <a:r>
                        <a:rPr lang="ru-RU" sz="1300" i="0" dirty="0">
                          <a:effectLst/>
                          <a:latin typeface="Times New Roman"/>
                          <a:ea typeface="Times New Roman"/>
                        </a:rPr>
                        <a:t>Текст работы</a:t>
                      </a:r>
                    </a:p>
                    <a:p>
                      <a:pPr marL="361950" algn="just">
                        <a:spcAft>
                          <a:spcPts val="0"/>
                        </a:spcAft>
                      </a:pPr>
                      <a:r>
                        <a:rPr lang="ru-RU" sz="1300" i="1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3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594" marR="63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267744" y="3717032"/>
            <a:ext cx="6768752" cy="2140843"/>
          </a:xfrm>
        </p:spPr>
        <p:txBody>
          <a:bodyPr/>
          <a:lstStyle/>
          <a:p>
            <a:pPr marL="346075" algn="just"/>
            <a:r>
              <a:rPr lang="ru-RU" sz="2200" dirty="0">
                <a:latin typeface="Times New Roman"/>
                <a:ea typeface="Times New Roman"/>
              </a:rPr>
              <a:t>Главы и параграфы должны иметь заголовки, которые печатают с прописной буквы без точки в конце. </a:t>
            </a:r>
            <a:endParaRPr lang="ru-RU" sz="2200" dirty="0" smtClean="0">
              <a:latin typeface="Times New Roman"/>
              <a:ea typeface="Times New Roman"/>
            </a:endParaRPr>
          </a:p>
          <a:p>
            <a:r>
              <a:rPr lang="ru-RU" sz="2200" dirty="0" smtClean="0">
                <a:latin typeface="Times New Roman"/>
                <a:ea typeface="Times New Roman"/>
              </a:rPr>
              <a:t>Заголовки </a:t>
            </a:r>
            <a:r>
              <a:rPr lang="ru-RU" sz="2200" dirty="0">
                <a:latin typeface="Times New Roman"/>
                <a:ea typeface="Times New Roman"/>
              </a:rPr>
              <a:t>располагают посередине страницы без точки на конце. Переносить слова в заголовке не допускается. Заголовки отделяют от текста сверху и снизу тремя </a:t>
            </a:r>
            <a:r>
              <a:rPr lang="ru-RU" sz="2200" dirty="0" smtClean="0">
                <a:latin typeface="Times New Roman"/>
                <a:ea typeface="Times New Roman"/>
              </a:rPr>
              <a:t>интервалами. 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414147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 noGrp="1"/>
          </p:cNvGraphicFramePr>
          <p:nvPr>
            <p:ph type="chart" sz="quarter" idx="10"/>
            <p:extLst>
              <p:ext uri="{D42A27DB-BD31-4B8C-83A1-F6EECF244321}">
                <p14:modId xmlns:p14="http://schemas.microsoft.com/office/powerpoint/2010/main" val="2838237179"/>
              </p:ext>
            </p:extLst>
          </p:nvPr>
        </p:nvGraphicFramePr>
        <p:xfrm>
          <a:off x="2195736" y="332656"/>
          <a:ext cx="6840760" cy="51845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840760"/>
              </a:tblGrid>
              <a:tr h="518457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effectLst/>
                          <a:latin typeface="Times New Roman"/>
                          <a:ea typeface="Times New Roman"/>
                        </a:rPr>
                        <a:t>ОГЛАВЛЕНИЕ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          ВВЕДЕНИЕ……………………………………………………………….4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          ГЛАВА 1 НАЗВАНИЕ ГЛАВЫ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……………………..…………………....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7</a:t>
                      </a:r>
                    </a:p>
                    <a:p>
                      <a:pPr marL="742950" lvl="1" indent="-285750" algn="just" fontAlgn="base" hangingPunct="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723900" algn="l"/>
                        </a:tabLs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параграфа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……………………………………………..……7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742950" lvl="1" indent="-285750" algn="just" fontAlgn="base" hangingPunct="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723900" algn="l"/>
                        </a:tabLs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параграфа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…………………………………..……………..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</a:p>
                    <a:p>
                      <a:pPr marL="742950" lvl="1" indent="-285750" algn="just" fontAlgn="base" hangingPunct="0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723900" algn="l"/>
                        </a:tabLs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Название параграфа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………………………………………..………...23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          ГЛАВА 2 НАЗВАНИЕ ГЛАВЫ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…………………..……………………...31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          2.1 Название параграфа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……………………………….………..………...31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          2.2 Название параграфа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.……………………...………………….………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38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2.3 Название параграфа 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……………………………………………...…..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46</a:t>
                      </a: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2.4 Название параграфа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………………………………………………......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51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          ЗАКЛЮЧЕНИЕ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………………………………………………….……..…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67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          СПИСОК ИСПОЛЬЗОВАННЫХ ИСТОЧНИКОВ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…….……….……….71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          ПРИЛОЖЕНИЯ</a:t>
                      </a:r>
                      <a:r>
                        <a:rPr lang="ru-RU" sz="1500" dirty="0" smtClean="0">
                          <a:effectLst/>
                          <a:latin typeface="Times New Roman"/>
                          <a:ea typeface="Times New Roman"/>
                        </a:rPr>
                        <a:t>………………………………………………….…..……</a:t>
                      </a: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82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536" marR="605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06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683568" y="476672"/>
            <a:ext cx="8322121" cy="554461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/>
                <a:ea typeface="Times New Roman"/>
              </a:rPr>
              <a:t>Нумерация </a:t>
            </a:r>
            <a:r>
              <a:rPr lang="ru-RU" b="1" dirty="0" smtClean="0">
                <a:latin typeface="Times New Roman"/>
                <a:ea typeface="Times New Roman"/>
              </a:rPr>
              <a:t>страниц</a:t>
            </a:r>
          </a:p>
          <a:p>
            <a:pPr indent="450215" algn="just">
              <a:spcBef>
                <a:spcPts val="0"/>
              </a:spcBef>
            </a:pPr>
            <a:r>
              <a:rPr lang="ru-RU" sz="2300" dirty="0">
                <a:latin typeface="Times New Roman"/>
                <a:ea typeface="Times New Roman"/>
              </a:rPr>
              <a:t>Страницы выпускной квалификационной работы следует нумеровать </a:t>
            </a:r>
            <a:r>
              <a:rPr lang="ru-RU" sz="2300" u="sng" dirty="0">
                <a:latin typeface="Times New Roman"/>
                <a:ea typeface="Times New Roman"/>
              </a:rPr>
              <a:t>арабскими цифрами</a:t>
            </a:r>
            <a:r>
              <a:rPr lang="ru-RU" sz="2300" dirty="0">
                <a:latin typeface="Times New Roman"/>
                <a:ea typeface="Times New Roman"/>
              </a:rPr>
              <a:t>.</a:t>
            </a:r>
          </a:p>
          <a:p>
            <a:pPr indent="450215" algn="just">
              <a:spcBef>
                <a:spcPts val="0"/>
              </a:spcBef>
            </a:pPr>
            <a:r>
              <a:rPr lang="ru-RU" sz="2300" dirty="0">
                <a:latin typeface="Times New Roman"/>
                <a:ea typeface="Times New Roman"/>
              </a:rPr>
              <a:t>Все страницы выпускной квалификационной работы, включая иллюстрации и приложения, нумеруются по порядку без пропусков и повторений. Первой страницей считается </a:t>
            </a:r>
            <a:r>
              <a:rPr lang="ru-RU" sz="2300" u="sng" dirty="0">
                <a:latin typeface="Times New Roman"/>
                <a:ea typeface="Times New Roman"/>
              </a:rPr>
              <a:t>титульный лист</a:t>
            </a:r>
            <a:r>
              <a:rPr lang="ru-RU" sz="2300" dirty="0">
                <a:latin typeface="Times New Roman"/>
                <a:ea typeface="Times New Roman"/>
              </a:rPr>
              <a:t>, на котором нумерация страниц не ставится, на следующей странице ставится цифра «2» и т.д.</a:t>
            </a:r>
          </a:p>
          <a:p>
            <a:pPr indent="450215" algn="just">
              <a:spcBef>
                <a:spcPts val="0"/>
              </a:spcBef>
            </a:pPr>
            <a:r>
              <a:rPr lang="ru-RU" sz="2300" dirty="0">
                <a:latin typeface="Times New Roman"/>
                <a:ea typeface="Times New Roman"/>
              </a:rPr>
              <a:t>В соответствии с требованиями ГОСТ Р 7.0.11, порядковый номер страницы печатают </a:t>
            </a:r>
            <a:r>
              <a:rPr lang="ru-RU" sz="2300" u="sng" dirty="0">
                <a:latin typeface="Times New Roman"/>
                <a:ea typeface="Times New Roman"/>
              </a:rPr>
              <a:t>на середине ее верхнего поля</a:t>
            </a:r>
            <a:r>
              <a:rPr lang="ru-RU" sz="2300" dirty="0">
                <a:latin typeface="Times New Roman"/>
                <a:ea typeface="Times New Roman"/>
              </a:rPr>
              <a:t>, без точки, используя шрифт </a:t>
            </a:r>
            <a:r>
              <a:rPr lang="ru-RU" sz="2300" u="sng" dirty="0" err="1" smtClean="0">
                <a:latin typeface="Times New Roman"/>
                <a:ea typeface="Times New Roman"/>
                <a:cs typeface="Times New Roman"/>
              </a:rPr>
              <a:t>Times</a:t>
            </a:r>
            <a:r>
              <a:rPr lang="ru-RU" sz="2300" u="sng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300" u="sng" dirty="0" err="1" smtClean="0">
                <a:latin typeface="Times New Roman"/>
                <a:ea typeface="Times New Roman"/>
                <a:cs typeface="Times New Roman"/>
              </a:rPr>
              <a:t>New</a:t>
            </a:r>
            <a:r>
              <a:rPr lang="ru-RU" sz="2300" u="sng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300" u="sng" dirty="0" err="1" smtClean="0">
                <a:latin typeface="Times New Roman"/>
                <a:ea typeface="Times New Roman"/>
                <a:cs typeface="Times New Roman"/>
              </a:rPr>
              <a:t>Roman</a:t>
            </a:r>
            <a:r>
              <a:rPr lang="ru-RU" sz="2300" u="sng" dirty="0" smtClean="0">
                <a:latin typeface="Times New Roman"/>
                <a:ea typeface="Times New Roman"/>
                <a:cs typeface="Times New Roman"/>
              </a:rPr>
              <a:t>, </a:t>
            </a:r>
            <a:r>
              <a:rPr lang="ru-RU" sz="2300" u="sng" dirty="0">
                <a:latin typeface="Times New Roman"/>
                <a:ea typeface="Times New Roman"/>
                <a:cs typeface="Times New Roman"/>
              </a:rPr>
              <a:t>кегль </a:t>
            </a:r>
            <a:r>
              <a:rPr lang="ru-RU" sz="2300" u="sng" dirty="0">
                <a:latin typeface="Times New Roman"/>
                <a:ea typeface="Times New Roman"/>
              </a:rPr>
              <a:t>12</a:t>
            </a:r>
            <a:r>
              <a:rPr lang="ru-RU" sz="2300" dirty="0">
                <a:latin typeface="Times New Roman"/>
                <a:ea typeface="Times New Roman"/>
              </a:rPr>
              <a:t>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300" dirty="0" smtClean="0">
                <a:latin typeface="Times New Roman"/>
                <a:ea typeface="Times New Roman"/>
              </a:rPr>
              <a:t>                    Нумерация </a:t>
            </a:r>
            <a:r>
              <a:rPr lang="ru-RU" sz="2300" dirty="0">
                <a:latin typeface="Times New Roman"/>
                <a:ea typeface="Times New Roman"/>
              </a:rPr>
              <a:t>страниц работы и приложений, входящих </a:t>
            </a:r>
            <a:r>
              <a:rPr lang="ru-RU" sz="2300" dirty="0" smtClean="0">
                <a:latin typeface="Times New Roman"/>
                <a:ea typeface="Times New Roman"/>
              </a:rPr>
              <a:t>                                    	        в </a:t>
            </a:r>
            <a:r>
              <a:rPr lang="ru-RU" sz="2300" dirty="0">
                <a:latin typeface="Times New Roman"/>
                <a:ea typeface="Times New Roman"/>
              </a:rPr>
              <a:t>ее состав, должна быть </a:t>
            </a:r>
            <a:r>
              <a:rPr lang="ru-RU" sz="2300" u="sng" dirty="0">
                <a:latin typeface="Times New Roman"/>
                <a:ea typeface="Times New Roman"/>
              </a:rPr>
              <a:t>сквозная</a:t>
            </a:r>
            <a:r>
              <a:rPr lang="ru-RU" sz="2300" dirty="0">
                <a:latin typeface="Times New Roman"/>
                <a:ea typeface="Times New Roman"/>
              </a:rPr>
              <a:t>. 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71496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>
          <a:xfrm>
            <a:off x="2699792" y="3429000"/>
            <a:ext cx="6012159" cy="2736304"/>
          </a:xfrm>
        </p:spPr>
        <p:txBody>
          <a:bodyPr/>
          <a:lstStyle/>
          <a:p>
            <a:r>
              <a:rPr lang="ru-RU" sz="2800" dirty="0" smtClean="0"/>
              <a:t>Сразу после упоминания!</a:t>
            </a:r>
          </a:p>
          <a:p>
            <a:r>
              <a:rPr lang="ru-RU" sz="2800" dirty="0" smtClean="0"/>
              <a:t>Сквозная нумерация или в пределах раздела (рис. 3 – рис. 1.3).</a:t>
            </a:r>
          </a:p>
          <a:p>
            <a:r>
              <a:rPr lang="ru-RU" sz="2800" dirty="0"/>
              <a:t>Слово «рисунок» и его наименование располагают посередине </a:t>
            </a:r>
            <a:r>
              <a:rPr lang="ru-RU" sz="2800" dirty="0" smtClean="0"/>
              <a:t>строки, под рисунком.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07504" y="188640"/>
            <a:ext cx="9036496" cy="785812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latin typeface="Times New Roman"/>
                <a:ea typeface="Times New Roman"/>
              </a:rPr>
              <a:t>Оформление иллюстраций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4756417"/>
              </p:ext>
            </p:extLst>
          </p:nvPr>
        </p:nvGraphicFramePr>
        <p:xfrm>
          <a:off x="1763688" y="116632"/>
          <a:ext cx="5476875" cy="34563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Диаграмма" r:id="rId3" imgW="5476830" imgH="2714722" progId="MSGraph.Chart.8">
                  <p:embed/>
                </p:oleObj>
              </mc:Choice>
              <mc:Fallback>
                <p:oleObj name="Диаграмма" r:id="rId3" imgW="5476830" imgH="2714722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116632"/>
                        <a:ext cx="5476875" cy="34563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075656" y="2900617"/>
            <a:ext cx="6606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Рисунок 3 - Структура выручки от реализации РТП за 2016 г., %</a:t>
            </a:r>
          </a:p>
        </p:txBody>
      </p:sp>
    </p:spTree>
    <p:extLst>
      <p:ext uri="{BB962C8B-B14F-4D97-AF65-F5344CB8AC3E}">
        <p14:creationId xmlns:p14="http://schemas.microsoft.com/office/powerpoint/2010/main" val="824435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107504" y="764704"/>
            <a:ext cx="8856984" cy="3384376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 smtClean="0"/>
              <a:t>Сразу после упоминания!</a:t>
            </a: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/>
              <a:t>Наименование </a:t>
            </a:r>
            <a:r>
              <a:rPr lang="ru-RU" sz="2000" dirty="0" smtClean="0"/>
              <a:t>- над </a:t>
            </a:r>
            <a:r>
              <a:rPr lang="ru-RU" sz="2000" dirty="0"/>
              <a:t>таблицей слева, без абзацного отступа в одну строку с ее номером через тире. В конце заголовков и подзаголовков таблиц точки не ставят</a:t>
            </a:r>
            <a:r>
              <a:rPr lang="ru-RU" sz="2000" dirty="0" smtClean="0"/>
              <a:t>.</a:t>
            </a: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ru-RU" sz="2000" dirty="0"/>
              <a:t>Головка таблицы должна быть отделена линией от остальной части таблицы. Заголовки граф и строк таблицы следует писать с прописной буквы, а подзаголовки граф - со строчной буквы, если они составляют одно предложение с заголовком, или с прописной буквы, если они имеют самостоятельное значение</a:t>
            </a:r>
            <a:r>
              <a:rPr lang="ru-RU" sz="2000" dirty="0" smtClean="0"/>
              <a:t>.</a:t>
            </a:r>
          </a:p>
          <a:p>
            <a:pPr marL="0" indent="0">
              <a:spcBef>
                <a:spcPts val="0"/>
              </a:spcBef>
            </a:pPr>
            <a:endParaRPr lang="ru-RU" sz="2000" dirty="0" smtClean="0"/>
          </a:p>
          <a:p>
            <a:pPr marL="0" indent="0">
              <a:spcBef>
                <a:spcPts val="0"/>
              </a:spcBef>
            </a:pPr>
            <a:r>
              <a:rPr lang="ru-RU" sz="2000" dirty="0" smtClean="0"/>
              <a:t>			            Таблица 1 – Наименование таблицы</a:t>
            </a: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251520" y="116632"/>
            <a:ext cx="8712968" cy="785812"/>
          </a:xfrm>
        </p:spPr>
        <p:txBody>
          <a:bodyPr/>
          <a:lstStyle/>
          <a:p>
            <a:pPr algn="ctr"/>
            <a:r>
              <a:rPr lang="ru-RU" sz="3600" b="1" dirty="0"/>
              <a:t>Оформление таблиц</a:t>
            </a:r>
            <a:endParaRPr lang="ru-RU" sz="3600" dirty="0"/>
          </a:p>
        </p:txBody>
      </p:sp>
      <p:pic>
        <p:nvPicPr>
          <p:cNvPr id="4098" name="Picture 2" descr="ГОСТ 7.32-2001 СИБИД. Отчет о научно-исследовательской работе. Структура и правила оформления (с Изменением N 1)"/>
          <p:cNvPicPr>
            <a:picLocks noGrp="1" noChangeAspect="1" noChangeArrowheads="1"/>
          </p:cNvPicPr>
          <p:nvPr>
            <p:ph type="tbl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221088"/>
            <a:ext cx="5064057" cy="175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7878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179512" y="188640"/>
            <a:ext cx="8964488" cy="5904655"/>
          </a:xfrm>
        </p:spPr>
        <p:txBody>
          <a:bodyPr/>
          <a:lstStyle/>
          <a:p>
            <a:pPr marL="45720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ru-RU" sz="2800" dirty="0"/>
              <a:t>Заменять кавычками повторяющиеся в таблице цифры, математические знаки, знаки процента и номера, обозначение марок материалов и типоразмеров изделий, обозначения нормативных документов не допускается. </a:t>
            </a:r>
            <a:endParaRPr lang="ru-RU" sz="2800" dirty="0" smtClean="0"/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ru-RU" sz="2800" dirty="0" smtClean="0"/>
              <a:t>При </a:t>
            </a:r>
            <a:r>
              <a:rPr lang="ru-RU" sz="2800" dirty="0"/>
              <a:t>отсутствии отдельных данных в таблице следует ставить прочерк (тире).</a:t>
            </a:r>
          </a:p>
          <a:p>
            <a:pPr marL="457200" indent="-457200">
              <a:spcBef>
                <a:spcPts val="0"/>
              </a:spcBef>
              <a:buFont typeface="Arial" pitchFamily="34" charset="0"/>
              <a:buChar char="•"/>
            </a:pPr>
            <a:r>
              <a:rPr lang="ru-RU" sz="2800" dirty="0"/>
              <a:t>Таблицы слева, справа и снизу, как правило, ограничивают линиями. Допускается применять размер шрифта в таблице меньший, чем в тексте.</a:t>
            </a:r>
          </a:p>
          <a:p>
            <a:pPr>
              <a:spcBef>
                <a:spcPts val="0"/>
              </a:spcBef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133571"/>
      </p:ext>
    </p:extLst>
  </p:cSld>
  <p:clrMapOvr>
    <a:masterClrMapping/>
  </p:clrMapOvr>
</p:sld>
</file>

<file path=ppt/theme/theme1.xml><?xml version="1.0" encoding="utf-8"?>
<a:theme xmlns:a="http://schemas.openxmlformats.org/drawingml/2006/main" name="training-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591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training-01</vt:lpstr>
      <vt:lpstr>Диаграмма Microsoft Graph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9</cp:revision>
  <dcterms:created xsi:type="dcterms:W3CDTF">2018-03-12T16:34:19Z</dcterms:created>
  <dcterms:modified xsi:type="dcterms:W3CDTF">2018-03-12T19:44:28Z</dcterms:modified>
</cp:coreProperties>
</file>