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894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>
          <a:xfrm>
            <a:off x="2571750" y="142875"/>
            <a:ext cx="6357938" cy="15716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390885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表格占位符 13"/>
          <p:cNvSpPr>
            <a:spLocks noGrp="1"/>
          </p:cNvSpPr>
          <p:nvPr>
            <p:ph type="tbl" sz="quarter" idx="10"/>
          </p:nvPr>
        </p:nvSpPr>
        <p:spPr>
          <a:xfrm>
            <a:off x="3143239" y="2714625"/>
            <a:ext cx="5572165" cy="2857515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таблицы</a:t>
            </a:r>
            <a:endParaRPr lang="zh-CN" altLang="en-US"/>
          </a:p>
        </p:txBody>
      </p:sp>
      <p:sp>
        <p:nvSpPr>
          <p:cNvPr id="16" name="图片占位符 15"/>
          <p:cNvSpPr>
            <a:spLocks noGrp="1"/>
          </p:cNvSpPr>
          <p:nvPr>
            <p:ph type="pic" sz="quarter" idx="11"/>
          </p:nvPr>
        </p:nvSpPr>
        <p:spPr>
          <a:xfrm>
            <a:off x="428596" y="428604"/>
            <a:ext cx="2500313" cy="2214563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рисунка</a:t>
            </a:r>
            <a:endParaRPr lang="zh-CN" altLang="en-US"/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12"/>
          </p:nvPr>
        </p:nvSpPr>
        <p:spPr>
          <a:xfrm>
            <a:off x="3143240" y="1428736"/>
            <a:ext cx="5572136" cy="1143014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>
          <a:xfrm>
            <a:off x="3143250" y="500063"/>
            <a:ext cx="3714750" cy="785812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601908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martArt 占位符 6"/>
          <p:cNvSpPr>
            <a:spLocks noGrp="1"/>
          </p:cNvSpPr>
          <p:nvPr>
            <p:ph type="dgm" sz="quarter" idx="10"/>
          </p:nvPr>
        </p:nvSpPr>
        <p:spPr>
          <a:xfrm>
            <a:off x="3071802" y="571480"/>
            <a:ext cx="5214974" cy="4071966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рисунка SmartArt</a:t>
            </a:r>
            <a:endParaRPr lang="zh-CN" altLang="en-US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1"/>
          </p:nvPr>
        </p:nvSpPr>
        <p:spPr>
          <a:xfrm>
            <a:off x="714375" y="571480"/>
            <a:ext cx="2143125" cy="400052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2"/>
          </p:nvPr>
        </p:nvSpPr>
        <p:spPr>
          <a:xfrm>
            <a:off x="3071813" y="4786313"/>
            <a:ext cx="3429000" cy="7858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96645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表占位符 2"/>
          <p:cNvSpPr>
            <a:spLocks noGrp="1"/>
          </p:cNvSpPr>
          <p:nvPr>
            <p:ph type="chart" sz="quarter" idx="10"/>
          </p:nvPr>
        </p:nvSpPr>
        <p:spPr>
          <a:xfrm>
            <a:off x="1785918" y="714356"/>
            <a:ext cx="5572125" cy="4143375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диаграммы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1"/>
          </p:nvPr>
        </p:nvSpPr>
        <p:spPr>
          <a:xfrm>
            <a:off x="4500563" y="5000625"/>
            <a:ext cx="2857500" cy="8572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111166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和内容"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>
          <a:xfrm>
            <a:off x="500063" y="1143000"/>
            <a:ext cx="8143875" cy="14287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331441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标题和内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>
          <a:xfrm>
            <a:off x="3857620" y="142875"/>
            <a:ext cx="5000630" cy="16430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21412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940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quarter" idx="10"/>
          </p:nvPr>
        </p:nvSpPr>
        <p:spPr>
          <a:xfrm>
            <a:off x="323528" y="428604"/>
            <a:ext cx="8606160" cy="857256"/>
          </a:xfrm>
        </p:spPr>
        <p:txBody>
          <a:bodyPr/>
          <a:lstStyle/>
          <a:p>
            <a:pPr algn="ctr">
              <a:buNone/>
            </a:pPr>
            <a:r>
              <a:rPr lang="ru-RU" altLang="zh-CN" sz="4800" b="1" dirty="0" smtClean="0">
                <a:ln w="18415" cmpd="sng">
                  <a:noFill/>
                  <a:prstDash val="solid"/>
                </a:ln>
                <a:solidFill>
                  <a:srgbClr val="FE0067"/>
                </a:solidFill>
                <a:latin typeface="Arial" pitchFamily="34" charset="0"/>
                <a:cs typeface="Arial" pitchFamily="34" charset="0"/>
              </a:rPr>
              <a:t>«Я защитил ВКР на 5!»</a:t>
            </a:r>
            <a:endParaRPr lang="zh-CN" altLang="en-US" sz="4800" dirty="0" smtClean="0">
              <a:solidFill>
                <a:srgbClr val="FE0067"/>
              </a:solidFill>
            </a:endParaRPr>
          </a:p>
          <a:p>
            <a:pPr algn="ctr">
              <a:buNone/>
            </a:pPr>
            <a:endParaRPr lang="zh-CN" altLang="en-US" sz="4800" dirty="0"/>
          </a:p>
        </p:txBody>
      </p:sp>
      <p:sp>
        <p:nvSpPr>
          <p:cNvPr id="5" name="矩形 4"/>
          <p:cNvSpPr/>
          <p:nvPr/>
        </p:nvSpPr>
        <p:spPr>
          <a:xfrm>
            <a:off x="0" y="1367951"/>
            <a:ext cx="97200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zh-CN" sz="3200" b="1" kern="500" spc="-100" dirty="0">
                <a:solidFill>
                  <a:srgbClr val="00B0F0"/>
                </a:solidFill>
                <a:ea typeface="MS PGothic" pitchFamily="34" charset="-128"/>
              </a:rPr>
              <a:t>№ </a:t>
            </a:r>
            <a:r>
              <a:rPr lang="ru-RU" altLang="zh-CN" sz="3200" b="1" kern="500" spc="-100" dirty="0" smtClean="0">
                <a:solidFill>
                  <a:srgbClr val="00B0F0"/>
                </a:solidFill>
                <a:ea typeface="MS PGothic" pitchFamily="34" charset="-128"/>
              </a:rPr>
              <a:t>5. </a:t>
            </a:r>
            <a:r>
              <a:rPr lang="ru-RU" altLang="zh-CN" sz="3000" b="1" kern="500" spc="-100" dirty="0" smtClean="0">
                <a:solidFill>
                  <a:srgbClr val="00B0F0"/>
                </a:solidFill>
                <a:ea typeface="MS PGothic" pitchFamily="34" charset="-128"/>
              </a:rPr>
              <a:t>Защита   ВКР</a:t>
            </a:r>
            <a:endParaRPr lang="zh-CN" altLang="en-US" sz="3000" b="1" kern="500" spc="-100" dirty="0">
              <a:solidFill>
                <a:srgbClr val="00B0F0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6785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>
          <a:xfrm>
            <a:off x="251520" y="548680"/>
            <a:ext cx="8568952" cy="4032448"/>
          </a:xfrm>
        </p:spPr>
        <p:txBody>
          <a:bodyPr/>
          <a:lstStyle/>
          <a:p>
            <a:pPr marL="3175" indent="11113" algn="just"/>
            <a:r>
              <a:rPr lang="ru-RU" b="1" dirty="0"/>
              <a:t>Окончательная редакция выпускной квалификационной работы в твердом переплете вместе с отзывом научного руководителя, рецензией,</a:t>
            </a:r>
            <a:r>
              <a:rPr lang="ru-RU" dirty="0"/>
              <a:t> </a:t>
            </a:r>
            <a:r>
              <a:rPr lang="ru-RU" b="1" dirty="0" smtClean="0"/>
              <a:t>листом </a:t>
            </a:r>
            <a:r>
              <a:rPr lang="ru-RU" b="1" dirty="0" err="1" smtClean="0"/>
              <a:t>нормоконтроля</a:t>
            </a:r>
            <a:r>
              <a:rPr lang="ru-RU" b="1" dirty="0" smtClean="0"/>
              <a:t>, заверенная </a:t>
            </a:r>
            <a:r>
              <a:rPr lang="ru-RU" b="1" dirty="0"/>
              <a:t>подписями, обозначенными на титульном листе, </a:t>
            </a:r>
            <a:r>
              <a:rPr lang="ru-RU" b="1" dirty="0" smtClean="0"/>
              <a:t>предоставляется </a:t>
            </a:r>
            <a:r>
              <a:rPr lang="ru-RU" sz="4200" b="1" u="sng" dirty="0" smtClean="0"/>
              <a:t>за </a:t>
            </a:r>
            <a:r>
              <a:rPr lang="ru-RU" sz="4200" b="1" u="sng" dirty="0"/>
              <a:t>10 дней до защиты</a:t>
            </a:r>
            <a:r>
              <a:rPr lang="ru-RU" sz="4200" b="1" dirty="0"/>
              <a:t>.</a:t>
            </a:r>
            <a:endParaRPr lang="ru-RU" sz="4200" dirty="0"/>
          </a:p>
        </p:txBody>
      </p:sp>
    </p:spTree>
    <p:extLst>
      <p:ext uri="{BB962C8B-B14F-4D97-AF65-F5344CB8AC3E}">
        <p14:creationId xmlns:p14="http://schemas.microsoft.com/office/powerpoint/2010/main" val="1019796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827584" y="500062"/>
            <a:ext cx="8316416" cy="530520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b="1" u="sng" dirty="0"/>
              <a:t>Процедура защиты ВКР </a:t>
            </a:r>
            <a:r>
              <a:rPr lang="ru-RU" dirty="0"/>
              <a:t>включает в </a:t>
            </a:r>
            <a:r>
              <a:rPr lang="ru-RU" dirty="0" smtClean="0"/>
              <a:t>себя:</a:t>
            </a:r>
          </a:p>
          <a:p>
            <a:pPr>
              <a:spcBef>
                <a:spcPts val="0"/>
              </a:spcBef>
            </a:pPr>
            <a:endParaRPr lang="ru-RU" dirty="0" smtClean="0"/>
          </a:p>
          <a:p>
            <a:pPr marL="457200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ru-RU" dirty="0" smtClean="0"/>
              <a:t>доклад </a:t>
            </a:r>
            <a:r>
              <a:rPr lang="ru-RU" dirty="0"/>
              <a:t>обучающегося, </a:t>
            </a:r>
            <a:endParaRPr lang="ru-RU" dirty="0" smtClean="0"/>
          </a:p>
          <a:p>
            <a:pPr marL="457200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ru-RU" dirty="0" smtClean="0"/>
              <a:t>вопросы </a:t>
            </a:r>
            <a:r>
              <a:rPr lang="ru-RU" dirty="0"/>
              <a:t>по докладу, </a:t>
            </a:r>
            <a:endParaRPr lang="ru-RU" dirty="0" smtClean="0"/>
          </a:p>
          <a:p>
            <a:pPr marL="457200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ru-RU" dirty="0" smtClean="0"/>
              <a:t>отзыв </a:t>
            </a:r>
            <a:r>
              <a:rPr lang="ru-RU" dirty="0"/>
              <a:t>руководителя, </a:t>
            </a:r>
            <a:endParaRPr lang="ru-RU" dirty="0" smtClean="0"/>
          </a:p>
          <a:p>
            <a:pPr marL="457200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ru-RU" dirty="0" smtClean="0"/>
              <a:t>отзыв </a:t>
            </a:r>
            <a:r>
              <a:rPr lang="ru-RU" dirty="0"/>
              <a:t>рецензента, </a:t>
            </a:r>
            <a:endParaRPr lang="ru-RU" dirty="0" smtClean="0"/>
          </a:p>
          <a:p>
            <a:pPr marL="457200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ru-RU" dirty="0" smtClean="0"/>
              <a:t>выступления </a:t>
            </a:r>
            <a:r>
              <a:rPr lang="ru-RU" dirty="0"/>
              <a:t>членов комиссии и других присутствующих, </a:t>
            </a:r>
            <a:endParaRPr lang="ru-RU" dirty="0" smtClean="0"/>
          </a:p>
          <a:p>
            <a:pPr marL="457200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ru-RU" dirty="0" smtClean="0"/>
              <a:t>заключительное </a:t>
            </a:r>
            <a:r>
              <a:rPr lang="ru-RU" dirty="0"/>
              <a:t>слово обучающегося.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267429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323528" y="404664"/>
            <a:ext cx="8820472" cy="5760640"/>
          </a:xfrm>
        </p:spPr>
        <p:txBody>
          <a:bodyPr/>
          <a:lstStyle/>
          <a:p>
            <a:pPr marL="3175" indent="0" algn="just">
              <a:buNone/>
            </a:pPr>
            <a:r>
              <a:rPr lang="ru-RU" sz="2800" dirty="0" smtClean="0"/>
              <a:t>Продолжительность защиты – </a:t>
            </a:r>
            <a:r>
              <a:rPr lang="ru-RU" sz="2800" b="1" dirty="0" smtClean="0"/>
              <a:t>30 минут</a:t>
            </a:r>
            <a:r>
              <a:rPr lang="ru-RU" sz="2800" dirty="0" smtClean="0"/>
              <a:t>.</a:t>
            </a:r>
          </a:p>
          <a:p>
            <a:pPr marL="3175" indent="0" algn="just">
              <a:buNone/>
            </a:pPr>
            <a:r>
              <a:rPr lang="ru-RU" sz="2800" dirty="0" smtClean="0"/>
              <a:t>Длительность доклада – </a:t>
            </a:r>
            <a:r>
              <a:rPr lang="ru-RU" sz="2800" b="1" dirty="0" smtClean="0"/>
              <a:t>7 минут</a:t>
            </a:r>
            <a:r>
              <a:rPr lang="ru-RU" sz="2800" dirty="0" smtClean="0"/>
              <a:t>.</a:t>
            </a:r>
          </a:p>
          <a:p>
            <a:pPr marL="3175" indent="0" algn="ctr">
              <a:buNone/>
            </a:pPr>
            <a:endParaRPr lang="ru-RU" sz="2800" b="1" u="sng" dirty="0" smtClean="0"/>
          </a:p>
          <a:p>
            <a:pPr marL="3175" indent="0" algn="ctr">
              <a:buNone/>
            </a:pPr>
            <a:r>
              <a:rPr lang="ru-RU" sz="2800" b="1" u="sng" dirty="0" smtClean="0"/>
              <a:t>Требования к докладу:</a:t>
            </a:r>
          </a:p>
          <a:p>
            <a:pPr marL="460375" indent="-457200"/>
            <a:r>
              <a:rPr lang="ru-RU" sz="2800" dirty="0" smtClean="0"/>
              <a:t>должен быть четко структурированным, логичным и понятным;</a:t>
            </a:r>
          </a:p>
          <a:p>
            <a:pPr marL="460375" indent="-457200"/>
            <a:r>
              <a:rPr lang="ru-RU" sz="2800" dirty="0" smtClean="0"/>
              <a:t>полностью </a:t>
            </a:r>
            <a:r>
              <a:rPr lang="ru-RU" sz="2800" dirty="0"/>
              <a:t>отражать результаты </a:t>
            </a:r>
            <a:r>
              <a:rPr lang="ru-RU" sz="2800" dirty="0" smtClean="0"/>
              <a:t>работы;</a:t>
            </a:r>
          </a:p>
          <a:p>
            <a:pPr marL="460375" indent="-457200"/>
            <a:r>
              <a:rPr lang="ru-RU" sz="2800" dirty="0"/>
              <a:t>о</a:t>
            </a:r>
            <a:r>
              <a:rPr lang="ru-RU" sz="2800" dirty="0" smtClean="0"/>
              <a:t>сновой </a:t>
            </a:r>
            <a:r>
              <a:rPr lang="ru-RU" sz="2800" dirty="0"/>
              <a:t>доклада </a:t>
            </a:r>
            <a:r>
              <a:rPr lang="ru-RU" sz="2800" dirty="0" smtClean="0"/>
              <a:t>должны </a:t>
            </a:r>
            <a:r>
              <a:rPr lang="ru-RU" sz="2800" dirty="0"/>
              <a:t>быть материал и методика, собственные результаты и выводы </a:t>
            </a:r>
            <a:r>
              <a:rPr lang="ru-RU" sz="2800" dirty="0" smtClean="0"/>
              <a:t>работы;</a:t>
            </a:r>
          </a:p>
          <a:p>
            <a:pPr marL="3175" indent="0" algn="just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14147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5"/>
          <p:cNvSpPr>
            <a:spLocks noGrp="1"/>
          </p:cNvSpPr>
          <p:nvPr>
            <p:ph type="body" sz="quarter" idx="13"/>
          </p:nvPr>
        </p:nvSpPr>
        <p:spPr>
          <a:xfrm>
            <a:off x="250825" y="500063"/>
            <a:ext cx="8642350" cy="5305425"/>
          </a:xfrm>
        </p:spPr>
        <p:txBody>
          <a:bodyPr/>
          <a:lstStyle/>
          <a:p>
            <a:pPr marL="0" indent="0" algn="ctr"/>
            <a:r>
              <a:rPr lang="ru-RU" sz="2800" b="1" u="sng" dirty="0"/>
              <a:t>Требования к докладу: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/>
              <a:t>обязателен </a:t>
            </a:r>
            <a:r>
              <a:rPr lang="ru-RU" sz="2800" dirty="0"/>
              <a:t>демонстрационный материал в виде презентации или </a:t>
            </a:r>
            <a:r>
              <a:rPr lang="ru-RU" sz="2800" dirty="0" smtClean="0"/>
              <a:t>постеров;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/>
              <a:t>докладчик должен говорить достаточно громко, отчетливо, акцентируя внимание слушателей на ключевых моментах</a:t>
            </a:r>
            <a:r>
              <a:rPr lang="ru-RU" sz="2800" dirty="0" smtClean="0"/>
              <a:t>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/>
              <a:t>доклад начинается с обращения к членам комиссии, сообщения темы, задач, актуальности и научной новизны исследований, а заканчивается </a:t>
            </a:r>
            <a:r>
              <a:rPr lang="ru-RU" sz="2800" dirty="0" smtClean="0"/>
              <a:t>			основными </a:t>
            </a:r>
            <a:r>
              <a:rPr lang="ru-RU" sz="2800" dirty="0"/>
              <a:t>результатами, их практической </a:t>
            </a:r>
            <a:r>
              <a:rPr lang="ru-RU" sz="2800" dirty="0" smtClean="0"/>
              <a:t>		значимостью</a:t>
            </a:r>
            <a:r>
              <a:rPr lang="ru-RU" sz="2800" dirty="0"/>
              <a:t>, </a:t>
            </a:r>
            <a:r>
              <a:rPr lang="ru-RU" sz="2800" dirty="0" smtClean="0"/>
              <a:t>благодарностями.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7006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683568" y="476672"/>
            <a:ext cx="8322121" cy="5544616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latin typeface="Times New Roman"/>
                <a:ea typeface="Times New Roman"/>
              </a:rPr>
              <a:t>Экономим время доклада</a:t>
            </a:r>
          </a:p>
          <a:p>
            <a:pPr marL="0" indent="0" algn="ctr">
              <a:buNone/>
            </a:pPr>
            <a:endParaRPr lang="ru-RU" b="1" dirty="0" smtClean="0">
              <a:latin typeface="Times New Roman"/>
              <a:ea typeface="Times New Roman"/>
            </a:endParaRPr>
          </a:p>
          <a:p>
            <a:r>
              <a:rPr lang="ru-RU" sz="2800" dirty="0" smtClean="0"/>
              <a:t>Цель, задачи ВКР можно не зачитывать: «Цель и задачи исследования представлены на слайде».</a:t>
            </a:r>
          </a:p>
          <a:p>
            <a:r>
              <a:rPr lang="ru-RU" sz="2800" dirty="0"/>
              <a:t>В</a:t>
            </a:r>
            <a:r>
              <a:rPr lang="ru-RU" sz="2800" dirty="0" smtClean="0"/>
              <a:t>ыводы </a:t>
            </a:r>
            <a:r>
              <a:rPr lang="ru-RU" sz="2800" dirty="0"/>
              <a:t>можно не </a:t>
            </a:r>
            <a:r>
              <a:rPr lang="ru-RU" sz="2800" dirty="0" smtClean="0"/>
              <a:t>зачитывать: «Позвольте </a:t>
            </a:r>
            <a:r>
              <a:rPr lang="ru-RU" sz="2800" dirty="0"/>
              <a:t>выводы не зачитывать, </a:t>
            </a:r>
            <a:r>
              <a:rPr lang="ru-RU" sz="2800" dirty="0" smtClean="0"/>
              <a:t>так как </a:t>
            </a:r>
            <a:r>
              <a:rPr lang="ru-RU" sz="2800" dirty="0"/>
              <a:t>они приведены в работе и представлены в презентации</a:t>
            </a:r>
            <a:r>
              <a:rPr lang="ru-RU" sz="2800" dirty="0" smtClean="0"/>
              <a:t>».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1496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341784" y="836712"/>
            <a:ext cx="8460431" cy="5400600"/>
          </a:xfrm>
        </p:spPr>
        <p:txBody>
          <a:bodyPr/>
          <a:lstStyle/>
          <a:p>
            <a:r>
              <a:rPr lang="ru-RU" sz="2800" dirty="0"/>
              <a:t>дизайн презентации должен быть единым, без спецэффектов</a:t>
            </a:r>
            <a:r>
              <a:rPr lang="ru-RU" sz="2800" dirty="0" smtClean="0"/>
              <a:t>;</a:t>
            </a:r>
          </a:p>
          <a:p>
            <a:r>
              <a:rPr lang="ru-RU" sz="2800" dirty="0"/>
              <a:t>фон слайдов не должен быть ярким, пестрым и мешать восприятию основной информации;</a:t>
            </a:r>
          </a:p>
          <a:p>
            <a:r>
              <a:rPr lang="ru-RU" sz="2800" dirty="0"/>
              <a:t>в презентации должны быть отражены ключевые схемы, формулы, графики и рисунки</a:t>
            </a:r>
            <a:r>
              <a:rPr lang="ru-RU" sz="2800" dirty="0" smtClean="0"/>
              <a:t>;</a:t>
            </a:r>
          </a:p>
          <a:p>
            <a:r>
              <a:rPr lang="ru-RU" sz="2800" dirty="0"/>
              <a:t>все рисунки, графики, таблицы, диаграммы должны иметь название и подписи данных, названия </a:t>
            </a:r>
            <a:r>
              <a:rPr lang="ru-RU" sz="2800" dirty="0" smtClean="0"/>
              <a:t>			     таблиц </a:t>
            </a:r>
            <a:r>
              <a:rPr lang="ru-RU" sz="2800" dirty="0"/>
              <a:t>приводятся сверху, рисунков – снизу</a:t>
            </a:r>
            <a:r>
              <a:rPr lang="ru-RU" sz="2800" dirty="0" smtClean="0"/>
              <a:t>;</a:t>
            </a:r>
          </a:p>
          <a:p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>
          <a:xfrm>
            <a:off x="107504" y="188640"/>
            <a:ext cx="9036496" cy="785812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b="1" dirty="0" smtClean="0">
                <a:latin typeface="Times New Roman"/>
                <a:ea typeface="Times New Roman"/>
              </a:rPr>
              <a:t>Требования к презентации:</a:t>
            </a:r>
            <a:endParaRPr lang="ru-RU" sz="36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435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>
          <a:xfrm>
            <a:off x="257460" y="980728"/>
            <a:ext cx="8856984" cy="338437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sz="2800" dirty="0"/>
              <a:t>текст в презентации должен быть сведен к минимуму, за исключения слайдов с </a:t>
            </a:r>
            <a:r>
              <a:rPr lang="ru-RU" sz="2800" dirty="0" smtClean="0"/>
              <a:t>целью, </a:t>
            </a:r>
            <a:r>
              <a:rPr lang="ru-RU" sz="2800" dirty="0"/>
              <a:t>задачами и выводами, которые должны полностью соответствовать тексту работы;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текст </a:t>
            </a:r>
            <a:r>
              <a:rPr lang="ru-RU" sz="2800" dirty="0"/>
              <a:t>должен быть хорошо заметен на фоне слайда, желательно использовать черный шрифт </a:t>
            </a:r>
            <a:r>
              <a:rPr lang="ru-RU" sz="2800" dirty="0" err="1"/>
              <a:t>Times</a:t>
            </a:r>
            <a:r>
              <a:rPr lang="ru-RU" sz="2800" dirty="0"/>
              <a:t> </a:t>
            </a:r>
            <a:r>
              <a:rPr lang="ru-RU" sz="2800" dirty="0" err="1"/>
              <a:t>New</a:t>
            </a:r>
            <a:r>
              <a:rPr lang="ru-RU" sz="2800" dirty="0"/>
              <a:t> </a:t>
            </a:r>
            <a:r>
              <a:rPr lang="ru-RU" sz="2800" dirty="0" err="1"/>
              <a:t>Roman</a:t>
            </a:r>
            <a:r>
              <a:rPr lang="ru-RU" sz="2800" dirty="0"/>
              <a:t> или </a:t>
            </a:r>
            <a:r>
              <a:rPr lang="ru-RU" sz="2800" dirty="0" err="1"/>
              <a:t>Arial</a:t>
            </a:r>
            <a:r>
              <a:rPr lang="ru-RU" sz="2800" dirty="0"/>
              <a:t>, размер шрифта минимум 20-24 </a:t>
            </a:r>
            <a:r>
              <a:rPr lang="ru-RU" sz="2800" dirty="0" err="1"/>
              <a:t>пт</a:t>
            </a:r>
            <a:r>
              <a:rPr lang="ru-RU" sz="2800" dirty="0"/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слайды </a:t>
            </a:r>
            <a:r>
              <a:rPr lang="ru-RU" sz="2800" dirty="0"/>
              <a:t>должны представляться в порядке их </a:t>
            </a:r>
            <a:r>
              <a:rPr lang="ru-RU" sz="2800" dirty="0" smtClean="0"/>
              <a:t>			           упоминания </a:t>
            </a:r>
            <a:r>
              <a:rPr lang="ru-RU" sz="2800" dirty="0"/>
              <a:t>в докладе;</a:t>
            </a:r>
          </a:p>
          <a:p>
            <a:pPr marL="0" indent="0">
              <a:spcBef>
                <a:spcPts val="0"/>
              </a:spcBef>
            </a:pPr>
            <a:endParaRPr lang="ru-RU" sz="2000" dirty="0" smtClean="0"/>
          </a:p>
          <a:p>
            <a:pPr marL="0" indent="0">
              <a:spcBef>
                <a:spcPts val="0"/>
              </a:spcBef>
            </a:pPr>
            <a:r>
              <a:rPr lang="ru-RU" sz="2000" dirty="0" smtClean="0"/>
              <a:t>			</a:t>
            </a:r>
            <a:endParaRPr lang="ru-RU" sz="20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251520" y="116632"/>
            <a:ext cx="8712968" cy="785812"/>
          </a:xfrm>
        </p:spPr>
        <p:txBody>
          <a:bodyPr/>
          <a:lstStyle/>
          <a:p>
            <a:pPr marL="0" indent="0" algn="ctr"/>
            <a:r>
              <a:rPr lang="ru-RU" sz="3600" b="1" dirty="0">
                <a:latin typeface="Times New Roman"/>
                <a:ea typeface="Times New Roman"/>
              </a:rPr>
              <a:t>Требования к </a:t>
            </a:r>
            <a:r>
              <a:rPr lang="ru-RU" sz="3600" b="1" dirty="0" smtClean="0">
                <a:latin typeface="Times New Roman"/>
                <a:ea typeface="Times New Roman"/>
              </a:rPr>
              <a:t>презентации: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147878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179512" y="188640"/>
            <a:ext cx="8964488" cy="5904655"/>
          </a:xfrm>
        </p:spPr>
        <p:txBody>
          <a:bodyPr/>
          <a:lstStyle/>
          <a:p>
            <a:pPr marL="0" indent="0" algn="ctr"/>
            <a:r>
              <a:rPr lang="ru-RU" sz="3600" b="1" dirty="0">
                <a:latin typeface="Times New Roman"/>
                <a:ea typeface="Times New Roman"/>
              </a:rPr>
              <a:t>Требования к </a:t>
            </a:r>
            <a:r>
              <a:rPr lang="ru-RU" sz="3600" b="1" dirty="0" smtClean="0">
                <a:latin typeface="Times New Roman"/>
                <a:ea typeface="Times New Roman"/>
              </a:rPr>
              <a:t>презентации:</a:t>
            </a:r>
          </a:p>
          <a:p>
            <a:pPr marL="0" indent="0" algn="ctr"/>
            <a:endParaRPr lang="ru-RU" sz="3600" dirty="0"/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на </a:t>
            </a:r>
            <a:r>
              <a:rPr lang="ru-RU" sz="2800" dirty="0"/>
              <a:t>первом слайде презентации должны располагаться тема работы, ФИО обучающегося, направление подготовки / специальности, сведения о научном руководителе;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на </a:t>
            </a:r>
            <a:r>
              <a:rPr lang="ru-RU" sz="2800" dirty="0"/>
              <a:t>втором, третьем слайде </a:t>
            </a:r>
            <a:r>
              <a:rPr lang="ru-RU" sz="2800" dirty="0" smtClean="0"/>
              <a:t>- цель </a:t>
            </a:r>
            <a:r>
              <a:rPr lang="ru-RU" sz="2800" dirty="0"/>
              <a:t>и задачи работы;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в </a:t>
            </a:r>
            <a:r>
              <a:rPr lang="ru-RU" sz="2800" dirty="0"/>
              <a:t>конце презентации – «Выводы»;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не </a:t>
            </a:r>
            <a:r>
              <a:rPr lang="ru-RU" sz="2800" dirty="0"/>
              <a:t>должно быть слайдов, которые не обсуждаются при </a:t>
            </a:r>
            <a:r>
              <a:rPr lang="ru-RU" sz="2800" dirty="0" smtClean="0"/>
              <a:t>		  докладе</a:t>
            </a:r>
            <a:r>
              <a:rPr lang="ru-RU" sz="2800" dirty="0"/>
              <a:t>.</a:t>
            </a:r>
          </a:p>
          <a:p>
            <a:pPr>
              <a:spcBef>
                <a:spcPts val="0"/>
              </a:spcBef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0133571"/>
      </p:ext>
    </p:extLst>
  </p:cSld>
  <p:clrMapOvr>
    <a:masterClrMapping/>
  </p:clrMapOvr>
</p:sld>
</file>

<file path=ppt/theme/theme1.xml><?xml version="1.0" encoding="utf-8"?>
<a:theme xmlns:a="http://schemas.openxmlformats.org/drawingml/2006/main" name="training-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383</Words>
  <Application>Microsoft Office PowerPoint</Application>
  <PresentationFormat>Экран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training-01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фыг</cp:lastModifiedBy>
  <cp:revision>14</cp:revision>
  <dcterms:created xsi:type="dcterms:W3CDTF">2018-03-12T16:34:19Z</dcterms:created>
  <dcterms:modified xsi:type="dcterms:W3CDTF">2018-04-24T05:45:41Z</dcterms:modified>
</cp:coreProperties>
</file>