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4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5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6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  <p:sldMasterId id="2147483754" r:id="rId2"/>
    <p:sldMasterId id="2147483838" r:id="rId3"/>
    <p:sldMasterId id="2147483844" r:id="rId4"/>
    <p:sldMasterId id="2147483856" r:id="rId5"/>
    <p:sldMasterId id="2147483940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DE10"/>
    <a:srgbClr val="8A73AB"/>
    <a:srgbClr val="F99998"/>
    <a:srgbClr val="A9C618"/>
    <a:srgbClr val="C761C0"/>
    <a:srgbClr val="FAF9F5"/>
    <a:srgbClr val="F6F4EB"/>
    <a:srgbClr val="F0EDE5"/>
    <a:srgbClr val="3F3F9A"/>
    <a:srgbClr val="A585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1176" y="-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3;&#1086;&#1088;&#1072;&#1097;&#1091;&#1082;\&#1055;&#1077;&#1076;&#1072;&#1075;&#1086;&#1075;&#1080;&#1095;&#1077;&#1089;&#1082;&#1080;&#1081;%20&#1089;&#1086;&#1074;&#1077;&#1090;\2018-2019%20&#1091;&#1095;.%20&#1075;&#1086;&#1076;\&#1053;&#1072;&#1091;&#1095;&#1085;&#1086;-&#1080;&#1089;&#1089;&#1083;&#1077;&#1076;&#1086;&#1074;&#1072;&#1090;&#1077;&#1083;&#1100;&#1089;&#1082;&#1072;&#1103;%20&#1076;&#1077;&#1103;&#1090;&#1077;&#1083;&#1100;&#1085;&#1086;&#1089;&#1090;&#1100;_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3;&#1086;&#1088;&#1072;&#1097;&#1091;&#1082;\&#1055;&#1077;&#1076;&#1072;&#1075;&#1086;&#1075;&#1080;&#1095;&#1077;&#1089;&#1082;&#1080;&#1081;%20&#1089;&#1086;&#1074;&#1077;&#1090;\2018-2019%20&#1091;&#1095;.%20&#1075;&#1086;&#1076;\&#1053;&#1072;&#1091;&#1095;&#1085;&#1086;-&#1080;&#1089;&#1089;&#1083;&#1077;&#1076;&#1086;&#1074;&#1072;&#1090;&#1077;&#1083;&#1100;&#1089;&#1082;&#1072;&#1103;%20&#1076;&#1077;&#1103;&#1090;&#1077;&#1083;&#1100;&#1085;&#1086;&#1089;&#1090;&#1100;_20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3;&#1086;&#1088;&#1072;&#1097;&#1091;&#1082;\&#1055;&#1077;&#1076;&#1072;&#1075;&#1086;&#1075;&#1080;&#1095;&#1077;&#1089;&#1082;&#1080;&#1081;%20&#1089;&#1086;&#1074;&#1077;&#1090;\2018-2019%20&#1091;&#1095;.%20&#1075;&#1086;&#1076;\&#1053;&#1072;&#1091;&#1095;&#1085;&#1086;-&#1080;&#1089;&#1089;&#1083;&#1077;&#1076;&#1086;&#1074;&#1072;&#1090;&#1077;&#1083;&#1100;&#1089;&#1082;&#1072;&#1103;%20&#1076;&#1077;&#1103;&#1090;&#1077;&#1083;&#1100;&#1085;&#1086;&#1089;&#1090;&#1100;_2019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3;&#1086;&#1088;&#1072;&#1097;&#1091;&#1082;\&#1055;&#1077;&#1076;&#1072;&#1075;&#1086;&#1075;&#1080;&#1095;&#1077;&#1089;&#1082;&#1080;&#1081;%20&#1089;&#1086;&#1074;&#1077;&#1090;\2018-2019%20&#1091;&#1095;.%20&#1075;&#1086;&#1076;\&#1053;&#1072;&#1091;&#1095;&#1085;&#1086;-&#1080;&#1089;&#1089;&#1083;&#1077;&#1076;&#1086;&#1074;&#1072;&#1090;&#1077;&#1083;&#1100;&#1089;&#1082;&#1072;&#1103;%20&#1076;&#1077;&#1103;&#1090;&#1077;&#1083;&#1100;&#1085;&#1086;&#1089;&#1090;&#1100;_2019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3;&#1086;&#1088;&#1072;&#1097;&#1091;&#1082;\&#1055;&#1077;&#1076;&#1072;&#1075;&#1086;&#1075;&#1080;&#1095;&#1077;&#1089;&#1082;&#1080;&#1081;%20&#1089;&#1086;&#1074;&#1077;&#1090;\2018-2019%20&#1091;&#1095;.%20&#1075;&#1086;&#1076;\&#1053;&#1072;&#1091;&#1095;&#1085;&#1086;-&#1080;&#1089;&#1089;&#1083;&#1077;&#1076;&#1086;&#1074;&#1072;&#1090;&#1077;&#1083;&#1100;&#1089;&#1082;&#1072;&#1103;%20&#1076;&#1077;&#1103;&#1090;&#1077;&#1083;&#1100;&#1085;&#1086;&#1089;&#1090;&#1100;_2019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3;&#1086;&#1088;&#1072;&#1097;&#1091;&#1082;\&#1055;&#1077;&#1076;&#1072;&#1075;&#1086;&#1075;&#1080;&#1095;&#1077;&#1089;&#1082;&#1080;&#1081;%20&#1089;&#1086;&#1074;&#1077;&#1090;\2018-2019%20&#1091;&#1095;.%20&#1075;&#1086;&#1076;\&#1053;&#1072;&#1091;&#1095;&#1085;&#1086;-&#1080;&#1089;&#1089;&#1083;&#1077;&#1076;&#1086;&#1074;&#1072;&#1090;&#1077;&#1083;&#1100;&#1089;&#1082;&#1072;&#1103;%20&#1076;&#1077;&#1103;&#1090;&#1077;&#1083;&#1100;&#1085;&#1086;&#1089;&#1090;&#1100;_2019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3;&#1086;&#1088;&#1072;&#1097;&#1091;&#1082;\&#1055;&#1077;&#1076;&#1072;&#1075;&#1086;&#1075;&#1080;&#1095;&#1077;&#1089;&#1082;&#1080;&#1081;%20&#1089;&#1086;&#1074;&#1077;&#1090;\2018-2019%20&#1091;&#1095;.%20&#1075;&#1086;&#1076;\&#1053;&#1072;&#1091;&#1095;&#1085;&#1086;-&#1080;&#1089;&#1089;&#1083;&#1077;&#1076;&#1086;&#1074;&#1072;&#1090;&#1077;&#1083;&#1100;&#1089;&#1082;&#1072;&#1103;%20&#1076;&#1077;&#1103;&#1090;&#1077;&#1083;&#1100;&#1085;&#1086;&#1089;&#1090;&#1100;_2019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3;&#1086;&#1088;&#1072;&#1097;&#1091;&#1082;\&#1055;&#1077;&#1076;&#1072;&#1075;&#1086;&#1075;&#1080;&#1095;&#1077;&#1089;&#1082;&#1080;&#1081;%20&#1089;&#1086;&#1074;&#1077;&#1090;\2018-2019%20&#1091;&#1095;.%20&#1075;&#1086;&#1076;\&#1053;&#1072;&#1091;&#1095;&#1085;&#1086;-&#1080;&#1089;&#1089;&#1083;&#1077;&#1076;&#1086;&#1074;&#1072;&#1090;&#1077;&#1083;&#1100;&#1089;&#1082;&#1072;&#1103;%20&#1076;&#1077;&#1103;&#1090;&#1077;&#1083;&#1100;&#1085;&#1086;&#1089;&#1090;&#1100;_2019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43;&#1086;&#1088;&#1072;&#1097;&#1091;&#1082;\&#1055;&#1077;&#1076;&#1072;&#1075;&#1086;&#1075;&#1080;&#1095;&#1077;&#1089;&#1082;&#1080;&#1081;%20&#1089;&#1086;&#1074;&#1077;&#1090;\2018-2019%20&#1091;&#1095;.%20&#1075;&#1086;&#1076;\&#1053;&#1072;&#1091;&#1095;&#1085;&#1086;-&#1080;&#1089;&#1089;&#1083;&#1077;&#1076;&#1086;&#1074;&#1072;&#1090;&#1077;&#1083;&#1100;&#1089;&#1082;&#1072;&#1103;%20&#1076;&#1077;&#1103;&#1090;&#1077;&#1083;&#1100;&#1085;&#1086;&#1089;&#1090;&#1100;_2019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'По специальностям'!$D$2</c:f>
              <c:strCache>
                <c:ptCount val="1"/>
                <c:pt idx="0">
                  <c:v>Конференции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'По специальностям'!$C$3:$C$11</c:f>
              <c:strCache>
                <c:ptCount val="9"/>
                <c:pt idx="0">
                  <c:v>18.02.01 
Аналитический контроль качества химических соединений</c:v>
                </c:pt>
                <c:pt idx="1">
                  <c:v>09.02.03 Программирование в компьютерных системах</c:v>
                </c:pt>
                <c:pt idx="2">
                  <c:v>09.02.01 
Компьютерные системы и комплексы</c:v>
                </c:pt>
                <c:pt idx="3">
                  <c:v>38.02.06 Финансы</c:v>
                </c:pt>
                <c:pt idx="4">
                  <c:v>38.02.03 
Операционная деятельность в логистике</c:v>
                </c:pt>
                <c:pt idx="5">
                  <c:v>43.02.10 Туризм</c:v>
                </c:pt>
                <c:pt idx="6">
                  <c:v>54.02.01 
Дизайн (по отраслям)</c:v>
                </c:pt>
                <c:pt idx="7">
                  <c:v>42.02.02 
Издательское дело</c:v>
                </c:pt>
                <c:pt idx="8">
                  <c:v>29.02.06 Полиграфическое производство</c:v>
                </c:pt>
              </c:strCache>
            </c:strRef>
          </c:cat>
          <c:val>
            <c:numRef>
              <c:f>'По специальностям'!$D$3:$D$11</c:f>
              <c:numCache>
                <c:formatCode>General</c:formatCode>
                <c:ptCount val="9"/>
                <c:pt idx="0">
                  <c:v>2</c:v>
                </c:pt>
                <c:pt idx="1">
                  <c:v>7</c:v>
                </c:pt>
                <c:pt idx="2">
                  <c:v>9</c:v>
                </c:pt>
                <c:pt idx="3">
                  <c:v>4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5C-4CCC-8646-8DA7C60EB9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623007224"/>
        <c:axId val="623009576"/>
      </c:barChart>
      <c:catAx>
        <c:axId val="623007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23009576"/>
        <c:crosses val="autoZero"/>
        <c:auto val="1"/>
        <c:lblAlgn val="ctr"/>
        <c:lblOffset val="100"/>
        <c:noMultiLvlLbl val="0"/>
      </c:catAx>
      <c:valAx>
        <c:axId val="62300957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623007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'По специальностям'!$E$2</c:f>
              <c:strCache>
                <c:ptCount val="1"/>
                <c:pt idx="0">
                  <c:v>Олимпиады
 учебные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383B-409D-A08A-E9CDFD4ED1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'По специальностям'!$C$3:$C$11</c:f>
              <c:strCache>
                <c:ptCount val="9"/>
                <c:pt idx="0">
                  <c:v>18.02.01 
Аналитический контроль качества химических соединений</c:v>
                </c:pt>
                <c:pt idx="1">
                  <c:v>09.02.03 Программирование в компьютерных системах</c:v>
                </c:pt>
                <c:pt idx="2">
                  <c:v>09.02.01 
Компьютерные системы и комплексы</c:v>
                </c:pt>
                <c:pt idx="3">
                  <c:v>38.02.06 Финансы</c:v>
                </c:pt>
                <c:pt idx="4">
                  <c:v>38.02.03 
Операционная деятельность в логистике</c:v>
                </c:pt>
                <c:pt idx="5">
                  <c:v>43.02.10 Туризм</c:v>
                </c:pt>
                <c:pt idx="6">
                  <c:v>54.02.01 
Дизайн (по отраслям)</c:v>
                </c:pt>
                <c:pt idx="7">
                  <c:v>42.02.02 
Издательское дело</c:v>
                </c:pt>
                <c:pt idx="8">
                  <c:v>29.02.06 Полиграфическое производство</c:v>
                </c:pt>
              </c:strCache>
            </c:strRef>
          </c:cat>
          <c:val>
            <c:numRef>
              <c:f>'По специальностям'!$E$3:$E$11</c:f>
              <c:numCache>
                <c:formatCode>General</c:formatCode>
                <c:ptCount val="9"/>
                <c:pt idx="0">
                  <c:v>17</c:v>
                </c:pt>
                <c:pt idx="1">
                  <c:v>65</c:v>
                </c:pt>
                <c:pt idx="2">
                  <c:v>38</c:v>
                </c:pt>
                <c:pt idx="3">
                  <c:v>25</c:v>
                </c:pt>
                <c:pt idx="4">
                  <c:v>13</c:v>
                </c:pt>
                <c:pt idx="5">
                  <c:v>2</c:v>
                </c:pt>
                <c:pt idx="6">
                  <c:v>1</c:v>
                </c:pt>
                <c:pt idx="7">
                  <c:v>3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3B-409D-A08A-E9CDFD4ED1F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623074728"/>
        <c:axId val="623075120"/>
      </c:barChart>
      <c:catAx>
        <c:axId val="623074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23075120"/>
        <c:crosses val="autoZero"/>
        <c:auto val="1"/>
        <c:lblAlgn val="ctr"/>
        <c:lblOffset val="100"/>
        <c:noMultiLvlLbl val="0"/>
      </c:catAx>
      <c:valAx>
        <c:axId val="6230751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23074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'По специальностям'!$F$2</c:f>
              <c:strCache>
                <c:ptCount val="1"/>
                <c:pt idx="0">
                  <c:v>Олимпиады 
профмастерства</c:v>
                </c:pt>
              </c:strCache>
            </c:strRef>
          </c:tx>
          <c:spPr>
            <a:solidFill>
              <a:srgbClr val="8A73AB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'По специальностям'!$C$3:$C$11</c:f>
              <c:strCache>
                <c:ptCount val="9"/>
                <c:pt idx="0">
                  <c:v>18.02.01 
Аналитический контроль качества химических соединений</c:v>
                </c:pt>
                <c:pt idx="1">
                  <c:v>09.02.03 Программирование в компьютерных системах</c:v>
                </c:pt>
                <c:pt idx="2">
                  <c:v>09.02.01 
Компьютерные системы и комплексы</c:v>
                </c:pt>
                <c:pt idx="3">
                  <c:v>38.02.06 Финансы</c:v>
                </c:pt>
                <c:pt idx="4">
                  <c:v>38.02.03 
Операционная деятельность в логистике</c:v>
                </c:pt>
                <c:pt idx="5">
                  <c:v>43.02.10 Туризм</c:v>
                </c:pt>
                <c:pt idx="6">
                  <c:v>54.02.01 
Дизайн (по отраслям)</c:v>
                </c:pt>
                <c:pt idx="7">
                  <c:v>42.02.02 
Издательское дело</c:v>
                </c:pt>
                <c:pt idx="8">
                  <c:v>29.02.06 Полиграфическое производство</c:v>
                </c:pt>
              </c:strCache>
            </c:strRef>
          </c:cat>
          <c:val>
            <c:numRef>
              <c:f>'По специальностям'!$F$3:$F$11</c:f>
              <c:numCache>
                <c:formatCode>General</c:formatCode>
                <c:ptCount val="9"/>
                <c:pt idx="0">
                  <c:v>14</c:v>
                </c:pt>
                <c:pt idx="1">
                  <c:v>21</c:v>
                </c:pt>
                <c:pt idx="2">
                  <c:v>18</c:v>
                </c:pt>
                <c:pt idx="3">
                  <c:v>0</c:v>
                </c:pt>
                <c:pt idx="4">
                  <c:v>11</c:v>
                </c:pt>
                <c:pt idx="5">
                  <c:v>22</c:v>
                </c:pt>
                <c:pt idx="6">
                  <c:v>17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92-4299-8235-2C9B44D46D4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63352200"/>
        <c:axId val="563356120"/>
      </c:barChart>
      <c:catAx>
        <c:axId val="563352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563356120"/>
        <c:crosses val="autoZero"/>
        <c:auto val="1"/>
        <c:lblAlgn val="ctr"/>
        <c:lblOffset val="100"/>
        <c:noMultiLvlLbl val="0"/>
      </c:catAx>
      <c:valAx>
        <c:axId val="5633561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63352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'По специальностям'!$G$2</c:f>
              <c:strCache>
                <c:ptCount val="1"/>
                <c:pt idx="0">
                  <c:v>Конкурсы</c:v>
                </c:pt>
              </c:strCache>
            </c:strRef>
          </c:tx>
          <c:spPr>
            <a:solidFill>
              <a:srgbClr val="A9C618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'По специальностям'!$C$3:$C$11</c:f>
              <c:strCache>
                <c:ptCount val="9"/>
                <c:pt idx="0">
                  <c:v>18.02.01 
Аналитический контроль качества химических соединений</c:v>
                </c:pt>
                <c:pt idx="1">
                  <c:v>09.02.03 Программирование в компьютерных системах</c:v>
                </c:pt>
                <c:pt idx="2">
                  <c:v>09.02.01 
Компьютерные системы и комплексы</c:v>
                </c:pt>
                <c:pt idx="3">
                  <c:v>38.02.06 Финансы</c:v>
                </c:pt>
                <c:pt idx="4">
                  <c:v>38.02.03 
Операционная деятельность в логистике</c:v>
                </c:pt>
                <c:pt idx="5">
                  <c:v>43.02.10 Туризм</c:v>
                </c:pt>
                <c:pt idx="6">
                  <c:v>54.02.01 
Дизайн (по отраслям)</c:v>
                </c:pt>
                <c:pt idx="7">
                  <c:v>42.02.02 
Издательское дело</c:v>
                </c:pt>
                <c:pt idx="8">
                  <c:v>29.02.06 Полиграфическое производство</c:v>
                </c:pt>
              </c:strCache>
            </c:strRef>
          </c:cat>
          <c:val>
            <c:numRef>
              <c:f>'По специальностям'!$G$3:$G$11</c:f>
              <c:numCache>
                <c:formatCode>General</c:formatCode>
                <c:ptCount val="9"/>
                <c:pt idx="0">
                  <c:v>2</c:v>
                </c:pt>
                <c:pt idx="1">
                  <c:v>3</c:v>
                </c:pt>
                <c:pt idx="2">
                  <c:v>0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F8-4798-B8B8-A81AF72E52A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624043536"/>
        <c:axId val="624040008"/>
      </c:barChart>
      <c:catAx>
        <c:axId val="624043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24040008"/>
        <c:crosses val="autoZero"/>
        <c:auto val="1"/>
        <c:lblAlgn val="ctr"/>
        <c:lblOffset val="100"/>
        <c:noMultiLvlLbl val="0"/>
      </c:catAx>
      <c:valAx>
        <c:axId val="6240400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24043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'По специальностям'!$H$2</c:f>
              <c:strCache>
                <c:ptCount val="1"/>
                <c:pt idx="0">
                  <c:v>Публикации</c:v>
                </c:pt>
              </c:strCache>
            </c:strRef>
          </c:tx>
          <c:spPr>
            <a:solidFill>
              <a:srgbClr val="F99998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'По специальностям'!$C$3:$C$11</c:f>
              <c:strCache>
                <c:ptCount val="9"/>
                <c:pt idx="0">
                  <c:v>18.02.01 
Аналитический контроль качества химических соединений</c:v>
                </c:pt>
                <c:pt idx="1">
                  <c:v>09.02.03 Программирование в компьютерных системах</c:v>
                </c:pt>
                <c:pt idx="2">
                  <c:v>09.02.01 
Компьютерные системы и комплексы</c:v>
                </c:pt>
                <c:pt idx="3">
                  <c:v>38.02.06 Финансы</c:v>
                </c:pt>
                <c:pt idx="4">
                  <c:v>38.02.03 
Операционная деятельность в логистике</c:v>
                </c:pt>
                <c:pt idx="5">
                  <c:v>43.02.10 Туризм</c:v>
                </c:pt>
                <c:pt idx="6">
                  <c:v>54.02.01 
Дизайн (по отраслям)</c:v>
                </c:pt>
                <c:pt idx="7">
                  <c:v>42.02.02 
Издательское дело</c:v>
                </c:pt>
                <c:pt idx="8">
                  <c:v>29.02.06 Полиграфическое производство</c:v>
                </c:pt>
              </c:strCache>
            </c:strRef>
          </c:cat>
          <c:val>
            <c:numRef>
              <c:f>'По специальностям'!$H$3:$H$11</c:f>
              <c:numCache>
                <c:formatCode>General</c:formatCode>
                <c:ptCount val="9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4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C8-4F0C-B06C-29D3A6BDBF9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623044072"/>
        <c:axId val="623044464"/>
      </c:barChart>
      <c:catAx>
        <c:axId val="623044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23044464"/>
        <c:crosses val="autoZero"/>
        <c:auto val="1"/>
        <c:lblAlgn val="ctr"/>
        <c:lblOffset val="100"/>
        <c:noMultiLvlLbl val="0"/>
      </c:catAx>
      <c:valAx>
        <c:axId val="6230444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23044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70C3-4B0D-A7BD-F2AE2F7998F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70C3-4B0D-A7BD-F2AE2F7998FF}"/>
              </c:ext>
            </c:extLst>
          </c:dPt>
          <c:dPt>
            <c:idx val="2"/>
            <c:bubble3D val="0"/>
            <c:spPr>
              <a:solidFill>
                <a:srgbClr val="C761C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70C3-4B0D-A7BD-F2AE2F7998FF}"/>
              </c:ext>
            </c:extLst>
          </c:dPt>
          <c:dPt>
            <c:idx val="3"/>
            <c:bubble3D val="0"/>
            <c:spPr>
              <a:solidFill>
                <a:srgbClr val="A9C618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70C3-4B0D-A7BD-F2AE2F7998FF}"/>
              </c:ext>
            </c:extLst>
          </c:dPt>
          <c:dPt>
            <c:idx val="4"/>
            <c:bubble3D val="0"/>
            <c:spPr>
              <a:solidFill>
                <a:srgbClr val="F99998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70C3-4B0D-A7BD-F2AE2F7998FF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70C3-4B0D-A7BD-F2AE2F7998FF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3-70C3-4B0D-A7BD-F2AE2F7998FF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70C3-4B0D-A7BD-F2AE2F7998FF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70C3-4B0D-A7BD-F2AE2F7998FF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70C3-4B0D-A7BD-F2AE2F7998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'Формы НИД'!$E$5:$E$9</c:f>
              <c:strCache>
                <c:ptCount val="5"/>
                <c:pt idx="0">
                  <c:v>Конференции</c:v>
                </c:pt>
                <c:pt idx="1">
                  <c:v>Олимпиады (учебные)</c:v>
                </c:pt>
                <c:pt idx="2">
                  <c:v>Олимпиады (профмастерства)</c:v>
                </c:pt>
                <c:pt idx="3">
                  <c:v>Конкурсы</c:v>
                </c:pt>
                <c:pt idx="4">
                  <c:v>Публикации</c:v>
                </c:pt>
              </c:strCache>
            </c:strRef>
          </c:cat>
          <c:val>
            <c:numRef>
              <c:f>'Формы НИД'!$F$5:$F$9</c:f>
              <c:numCache>
                <c:formatCode>0.0%</c:formatCode>
                <c:ptCount val="5"/>
                <c:pt idx="0">
                  <c:v>8.143322475570032E-2</c:v>
                </c:pt>
                <c:pt idx="1">
                  <c:v>0.53420195439739415</c:v>
                </c:pt>
                <c:pt idx="2">
                  <c:v>0.33550488599348532</c:v>
                </c:pt>
                <c:pt idx="3">
                  <c:v>2.9315960912052116E-2</c:v>
                </c:pt>
                <c:pt idx="4">
                  <c:v>1.9543973941368076E-2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0C3-4B0D-A7BD-F2AE2F7998FF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010294307473861E-2"/>
          <c:y val="0.81197674035515433"/>
          <c:w val="0.92255604319951812"/>
          <c:h val="0.156928065556531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'По специальностям'!$D$2</c:f>
              <c:strCache>
                <c:ptCount val="1"/>
                <c:pt idx="0">
                  <c:v>Конференции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'По специальностям'!$C$3:$C$11</c:f>
              <c:strCache>
                <c:ptCount val="9"/>
                <c:pt idx="0">
                  <c:v>18.02.01 
Аналитический контроль качества химических соединений</c:v>
                </c:pt>
                <c:pt idx="1">
                  <c:v>09.02.03 Программирование в компьютерных системах</c:v>
                </c:pt>
                <c:pt idx="2">
                  <c:v>09.02.01 
Компьютерные системы и комплексы</c:v>
                </c:pt>
                <c:pt idx="3">
                  <c:v>38.02.06 Финансы</c:v>
                </c:pt>
                <c:pt idx="4">
                  <c:v>38.02.03 
Операционная деятельность в логистике</c:v>
                </c:pt>
                <c:pt idx="5">
                  <c:v>43.02.10 Туризм</c:v>
                </c:pt>
                <c:pt idx="6">
                  <c:v>54.02.01 
Дизайн (по отраслям)</c:v>
                </c:pt>
                <c:pt idx="7">
                  <c:v>42.02.02 
Издательское дело</c:v>
                </c:pt>
                <c:pt idx="8">
                  <c:v>29.02.06 Полиграфическое производство</c:v>
                </c:pt>
              </c:strCache>
            </c:strRef>
          </c:cat>
          <c:val>
            <c:numRef>
              <c:f>'По специальностям'!$D$3:$D$11</c:f>
              <c:numCache>
                <c:formatCode>General</c:formatCode>
                <c:ptCount val="9"/>
                <c:pt idx="0">
                  <c:v>2</c:v>
                </c:pt>
                <c:pt idx="1">
                  <c:v>7</c:v>
                </c:pt>
                <c:pt idx="2">
                  <c:v>9</c:v>
                </c:pt>
                <c:pt idx="3">
                  <c:v>4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1F-42BF-8C40-EFBB9EDE57DA}"/>
            </c:ext>
          </c:extLst>
        </c:ser>
        <c:ser>
          <c:idx val="1"/>
          <c:order val="1"/>
          <c:tx>
            <c:strRef>
              <c:f>'По специальностям'!$E$2</c:f>
              <c:strCache>
                <c:ptCount val="1"/>
                <c:pt idx="0">
                  <c:v>Олимпиады
 учебные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'По специальностям'!$C$3:$C$11</c:f>
              <c:strCache>
                <c:ptCount val="9"/>
                <c:pt idx="0">
                  <c:v>18.02.01 
Аналитический контроль качества химических соединений</c:v>
                </c:pt>
                <c:pt idx="1">
                  <c:v>09.02.03 Программирование в компьютерных системах</c:v>
                </c:pt>
                <c:pt idx="2">
                  <c:v>09.02.01 
Компьютерные системы и комплексы</c:v>
                </c:pt>
                <c:pt idx="3">
                  <c:v>38.02.06 Финансы</c:v>
                </c:pt>
                <c:pt idx="4">
                  <c:v>38.02.03 
Операционная деятельность в логистике</c:v>
                </c:pt>
                <c:pt idx="5">
                  <c:v>43.02.10 Туризм</c:v>
                </c:pt>
                <c:pt idx="6">
                  <c:v>54.02.01 
Дизайн (по отраслям)</c:v>
                </c:pt>
                <c:pt idx="7">
                  <c:v>42.02.02 
Издательское дело</c:v>
                </c:pt>
                <c:pt idx="8">
                  <c:v>29.02.06 Полиграфическое производство</c:v>
                </c:pt>
              </c:strCache>
            </c:strRef>
          </c:cat>
          <c:val>
            <c:numRef>
              <c:f>'По специальностям'!$E$3:$E$11</c:f>
              <c:numCache>
                <c:formatCode>General</c:formatCode>
                <c:ptCount val="9"/>
                <c:pt idx="0">
                  <c:v>17</c:v>
                </c:pt>
                <c:pt idx="1">
                  <c:v>65</c:v>
                </c:pt>
                <c:pt idx="2">
                  <c:v>38</c:v>
                </c:pt>
                <c:pt idx="3">
                  <c:v>25</c:v>
                </c:pt>
                <c:pt idx="4">
                  <c:v>13</c:v>
                </c:pt>
                <c:pt idx="5">
                  <c:v>2</c:v>
                </c:pt>
                <c:pt idx="6">
                  <c:v>1</c:v>
                </c:pt>
                <c:pt idx="7">
                  <c:v>3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1F-42BF-8C40-EFBB9EDE57DA}"/>
            </c:ext>
          </c:extLst>
        </c:ser>
        <c:ser>
          <c:idx val="2"/>
          <c:order val="2"/>
          <c:tx>
            <c:strRef>
              <c:f>'По специальностям'!$F$2</c:f>
              <c:strCache>
                <c:ptCount val="1"/>
                <c:pt idx="0">
                  <c:v>Олимпиады 
профмастерства</c:v>
                </c:pt>
              </c:strCache>
            </c:strRef>
          </c:tx>
          <c:spPr>
            <a:solidFill>
              <a:srgbClr val="C761C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'По специальностям'!$C$3:$C$11</c:f>
              <c:strCache>
                <c:ptCount val="9"/>
                <c:pt idx="0">
                  <c:v>18.02.01 
Аналитический контроль качества химических соединений</c:v>
                </c:pt>
                <c:pt idx="1">
                  <c:v>09.02.03 Программирование в компьютерных системах</c:v>
                </c:pt>
                <c:pt idx="2">
                  <c:v>09.02.01 
Компьютерные системы и комплексы</c:v>
                </c:pt>
                <c:pt idx="3">
                  <c:v>38.02.06 Финансы</c:v>
                </c:pt>
                <c:pt idx="4">
                  <c:v>38.02.03 
Операционная деятельность в логистике</c:v>
                </c:pt>
                <c:pt idx="5">
                  <c:v>43.02.10 Туризм</c:v>
                </c:pt>
                <c:pt idx="6">
                  <c:v>54.02.01 
Дизайн (по отраслям)</c:v>
                </c:pt>
                <c:pt idx="7">
                  <c:v>42.02.02 
Издательское дело</c:v>
                </c:pt>
                <c:pt idx="8">
                  <c:v>29.02.06 Полиграфическое производство</c:v>
                </c:pt>
              </c:strCache>
            </c:strRef>
          </c:cat>
          <c:val>
            <c:numRef>
              <c:f>'По специальностям'!$F$3:$F$11</c:f>
              <c:numCache>
                <c:formatCode>General</c:formatCode>
                <c:ptCount val="9"/>
                <c:pt idx="0">
                  <c:v>14</c:v>
                </c:pt>
                <c:pt idx="1">
                  <c:v>21</c:v>
                </c:pt>
                <c:pt idx="2">
                  <c:v>18</c:v>
                </c:pt>
                <c:pt idx="3">
                  <c:v>0</c:v>
                </c:pt>
                <c:pt idx="4">
                  <c:v>11</c:v>
                </c:pt>
                <c:pt idx="5">
                  <c:v>22</c:v>
                </c:pt>
                <c:pt idx="6">
                  <c:v>17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41F-42BF-8C40-EFBB9EDE57DA}"/>
            </c:ext>
          </c:extLst>
        </c:ser>
        <c:ser>
          <c:idx val="3"/>
          <c:order val="3"/>
          <c:tx>
            <c:strRef>
              <c:f>'По специальностям'!$G$2</c:f>
              <c:strCache>
                <c:ptCount val="1"/>
                <c:pt idx="0">
                  <c:v>Конкурсы</c:v>
                </c:pt>
              </c:strCache>
            </c:strRef>
          </c:tx>
          <c:spPr>
            <a:solidFill>
              <a:srgbClr val="A9C618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'По специальностям'!$C$3:$C$11</c:f>
              <c:strCache>
                <c:ptCount val="9"/>
                <c:pt idx="0">
                  <c:v>18.02.01 
Аналитический контроль качества химических соединений</c:v>
                </c:pt>
                <c:pt idx="1">
                  <c:v>09.02.03 Программирование в компьютерных системах</c:v>
                </c:pt>
                <c:pt idx="2">
                  <c:v>09.02.01 
Компьютерные системы и комплексы</c:v>
                </c:pt>
                <c:pt idx="3">
                  <c:v>38.02.06 Финансы</c:v>
                </c:pt>
                <c:pt idx="4">
                  <c:v>38.02.03 
Операционная деятельность в логистике</c:v>
                </c:pt>
                <c:pt idx="5">
                  <c:v>43.02.10 Туризм</c:v>
                </c:pt>
                <c:pt idx="6">
                  <c:v>54.02.01 
Дизайн (по отраслям)</c:v>
                </c:pt>
                <c:pt idx="7">
                  <c:v>42.02.02 
Издательское дело</c:v>
                </c:pt>
                <c:pt idx="8">
                  <c:v>29.02.06 Полиграфическое производство</c:v>
                </c:pt>
              </c:strCache>
            </c:strRef>
          </c:cat>
          <c:val>
            <c:numRef>
              <c:f>'По специальностям'!$G$3:$G$11</c:f>
              <c:numCache>
                <c:formatCode>General</c:formatCode>
                <c:ptCount val="9"/>
                <c:pt idx="0">
                  <c:v>2</c:v>
                </c:pt>
                <c:pt idx="1">
                  <c:v>3</c:v>
                </c:pt>
                <c:pt idx="2">
                  <c:v>0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41F-42BF-8C40-EFBB9EDE57DA}"/>
            </c:ext>
          </c:extLst>
        </c:ser>
        <c:ser>
          <c:idx val="4"/>
          <c:order val="4"/>
          <c:tx>
            <c:strRef>
              <c:f>'По специальностям'!$H$2</c:f>
              <c:strCache>
                <c:ptCount val="1"/>
                <c:pt idx="0">
                  <c:v>Публикации</c:v>
                </c:pt>
              </c:strCache>
            </c:strRef>
          </c:tx>
          <c:spPr>
            <a:solidFill>
              <a:srgbClr val="F99998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'По специальностям'!$C$3:$C$11</c:f>
              <c:strCache>
                <c:ptCount val="9"/>
                <c:pt idx="0">
                  <c:v>18.02.01 
Аналитический контроль качества химических соединений</c:v>
                </c:pt>
                <c:pt idx="1">
                  <c:v>09.02.03 Программирование в компьютерных системах</c:v>
                </c:pt>
                <c:pt idx="2">
                  <c:v>09.02.01 
Компьютерные системы и комплексы</c:v>
                </c:pt>
                <c:pt idx="3">
                  <c:v>38.02.06 Финансы</c:v>
                </c:pt>
                <c:pt idx="4">
                  <c:v>38.02.03 
Операционная деятельность в логистике</c:v>
                </c:pt>
                <c:pt idx="5">
                  <c:v>43.02.10 Туризм</c:v>
                </c:pt>
                <c:pt idx="6">
                  <c:v>54.02.01 
Дизайн (по отраслям)</c:v>
                </c:pt>
                <c:pt idx="7">
                  <c:v>42.02.02 
Издательское дело</c:v>
                </c:pt>
                <c:pt idx="8">
                  <c:v>29.02.06 Полиграфическое производство</c:v>
                </c:pt>
              </c:strCache>
            </c:strRef>
          </c:cat>
          <c:val>
            <c:numRef>
              <c:f>'По специальностям'!$H$3:$H$11</c:f>
              <c:numCache>
                <c:formatCode>General</c:formatCode>
                <c:ptCount val="9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4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41F-42BF-8C40-EFBB9EDE57D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41369800"/>
        <c:axId val="441363920"/>
      </c:barChart>
      <c:catAx>
        <c:axId val="441369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5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41363920"/>
        <c:crosses val="autoZero"/>
        <c:auto val="1"/>
        <c:lblAlgn val="ctr"/>
        <c:lblOffset val="100"/>
        <c:noMultiLvlLbl val="0"/>
      </c:catAx>
      <c:valAx>
        <c:axId val="4413639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41369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3374939260745023"/>
          <c:y val="3.3076131102373098E-2"/>
          <c:w val="0.66169078116783575"/>
          <c:h val="0.155000306307611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50" b="1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'По специальностям'!$J$2</c:f>
              <c:strCache>
                <c:ptCount val="1"/>
                <c:pt idx="0">
                  <c:v>1 место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'По специальностям'!$C$3:$C$11</c:f>
              <c:strCache>
                <c:ptCount val="9"/>
                <c:pt idx="0">
                  <c:v>18.02.01 
Аналитический контроль качества химических соединений</c:v>
                </c:pt>
                <c:pt idx="1">
                  <c:v>09.02.03 Программирование в компьютерных системах</c:v>
                </c:pt>
                <c:pt idx="2">
                  <c:v>09.02.01 
Компьютерные системы и комплексы</c:v>
                </c:pt>
                <c:pt idx="3">
                  <c:v>38.02.06 Финансы</c:v>
                </c:pt>
                <c:pt idx="4">
                  <c:v>38.02.03 
Операционная деятельность в логистике</c:v>
                </c:pt>
                <c:pt idx="5">
                  <c:v>43.02.10 Туризм</c:v>
                </c:pt>
                <c:pt idx="6">
                  <c:v>54.02.01 
Дизайн (по отраслям)</c:v>
                </c:pt>
                <c:pt idx="7">
                  <c:v>42.02.02 
Издательское дело</c:v>
                </c:pt>
                <c:pt idx="8">
                  <c:v>29.02.06 Полиграфическое производство</c:v>
                </c:pt>
              </c:strCache>
            </c:strRef>
          </c:cat>
          <c:val>
            <c:numRef>
              <c:f>'По специальностям'!$J$3:$J$11</c:f>
              <c:numCache>
                <c:formatCode>General</c:formatCode>
                <c:ptCount val="9"/>
                <c:pt idx="0">
                  <c:v>9</c:v>
                </c:pt>
                <c:pt idx="1">
                  <c:v>19</c:v>
                </c:pt>
                <c:pt idx="2">
                  <c:v>27</c:v>
                </c:pt>
                <c:pt idx="3">
                  <c:v>9</c:v>
                </c:pt>
                <c:pt idx="4">
                  <c:v>6</c:v>
                </c:pt>
                <c:pt idx="5">
                  <c:v>3</c:v>
                </c:pt>
                <c:pt idx="6">
                  <c:v>2</c:v>
                </c:pt>
                <c:pt idx="7">
                  <c:v>1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9D-4907-9BE5-ADBEB25BC30A}"/>
            </c:ext>
          </c:extLst>
        </c:ser>
        <c:ser>
          <c:idx val="1"/>
          <c:order val="1"/>
          <c:tx>
            <c:strRef>
              <c:f>'По специальностям'!$K$2</c:f>
              <c:strCache>
                <c:ptCount val="1"/>
                <c:pt idx="0">
                  <c:v>2 место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'По специальностям'!$C$3:$C$11</c:f>
              <c:strCache>
                <c:ptCount val="9"/>
                <c:pt idx="0">
                  <c:v>18.02.01 
Аналитический контроль качества химических соединений</c:v>
                </c:pt>
                <c:pt idx="1">
                  <c:v>09.02.03 Программирование в компьютерных системах</c:v>
                </c:pt>
                <c:pt idx="2">
                  <c:v>09.02.01 
Компьютерные системы и комплексы</c:v>
                </c:pt>
                <c:pt idx="3">
                  <c:v>38.02.06 Финансы</c:v>
                </c:pt>
                <c:pt idx="4">
                  <c:v>38.02.03 
Операционная деятельность в логистике</c:v>
                </c:pt>
                <c:pt idx="5">
                  <c:v>43.02.10 Туризм</c:v>
                </c:pt>
                <c:pt idx="6">
                  <c:v>54.02.01 
Дизайн (по отраслям)</c:v>
                </c:pt>
                <c:pt idx="7">
                  <c:v>42.02.02 
Издательское дело</c:v>
                </c:pt>
                <c:pt idx="8">
                  <c:v>29.02.06 Полиграфическое производство</c:v>
                </c:pt>
              </c:strCache>
            </c:strRef>
          </c:cat>
          <c:val>
            <c:numRef>
              <c:f>'По специальностям'!$K$3:$K$11</c:f>
              <c:numCache>
                <c:formatCode>General</c:formatCode>
                <c:ptCount val="9"/>
                <c:pt idx="0">
                  <c:v>6</c:v>
                </c:pt>
                <c:pt idx="1">
                  <c:v>10</c:v>
                </c:pt>
                <c:pt idx="2">
                  <c:v>8</c:v>
                </c:pt>
                <c:pt idx="3">
                  <c:v>3</c:v>
                </c:pt>
                <c:pt idx="4">
                  <c:v>7</c:v>
                </c:pt>
                <c:pt idx="5">
                  <c:v>4</c:v>
                </c:pt>
                <c:pt idx="6">
                  <c:v>4</c:v>
                </c:pt>
                <c:pt idx="7">
                  <c:v>1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9D-4907-9BE5-ADBEB25BC30A}"/>
            </c:ext>
          </c:extLst>
        </c:ser>
        <c:ser>
          <c:idx val="2"/>
          <c:order val="2"/>
          <c:tx>
            <c:strRef>
              <c:f>'По специальностям'!$L$2</c:f>
              <c:strCache>
                <c:ptCount val="1"/>
                <c:pt idx="0">
                  <c:v>3 место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'По специальностям'!$C$3:$C$11</c:f>
              <c:strCache>
                <c:ptCount val="9"/>
                <c:pt idx="0">
                  <c:v>18.02.01 
Аналитический контроль качества химических соединений</c:v>
                </c:pt>
                <c:pt idx="1">
                  <c:v>09.02.03 Программирование в компьютерных системах</c:v>
                </c:pt>
                <c:pt idx="2">
                  <c:v>09.02.01 
Компьютерные системы и комплексы</c:v>
                </c:pt>
                <c:pt idx="3">
                  <c:v>38.02.06 Финансы</c:v>
                </c:pt>
                <c:pt idx="4">
                  <c:v>38.02.03 
Операционная деятельность в логистике</c:v>
                </c:pt>
                <c:pt idx="5">
                  <c:v>43.02.10 Туризм</c:v>
                </c:pt>
                <c:pt idx="6">
                  <c:v>54.02.01 
Дизайн (по отраслям)</c:v>
                </c:pt>
                <c:pt idx="7">
                  <c:v>42.02.02 
Издательское дело</c:v>
                </c:pt>
                <c:pt idx="8">
                  <c:v>29.02.06 Полиграфическое производство</c:v>
                </c:pt>
              </c:strCache>
            </c:strRef>
          </c:cat>
          <c:val>
            <c:numRef>
              <c:f>'По специальностям'!$L$3:$L$11</c:f>
              <c:numCache>
                <c:formatCode>General</c:formatCode>
                <c:ptCount val="9"/>
                <c:pt idx="0">
                  <c:v>5</c:v>
                </c:pt>
                <c:pt idx="1">
                  <c:v>9</c:v>
                </c:pt>
                <c:pt idx="2">
                  <c:v>5</c:v>
                </c:pt>
                <c:pt idx="3">
                  <c:v>3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1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09D-4907-9BE5-ADBEB25BC30A}"/>
            </c:ext>
          </c:extLst>
        </c:ser>
        <c:ser>
          <c:idx val="3"/>
          <c:order val="3"/>
          <c:tx>
            <c:strRef>
              <c:f>'По специальностям'!$M$2</c:f>
              <c:strCache>
                <c:ptCount val="1"/>
                <c:pt idx="0">
                  <c:v>Участие</c:v>
                </c:pt>
              </c:strCache>
            </c:strRef>
          </c:tx>
          <c:spPr>
            <a:solidFill>
              <a:srgbClr val="CADE1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'По специальностям'!$C$3:$C$11</c:f>
              <c:strCache>
                <c:ptCount val="9"/>
                <c:pt idx="0">
                  <c:v>18.02.01 
Аналитический контроль качества химических соединений</c:v>
                </c:pt>
                <c:pt idx="1">
                  <c:v>09.02.03 Программирование в компьютерных системах</c:v>
                </c:pt>
                <c:pt idx="2">
                  <c:v>09.02.01 
Компьютерные системы и комплексы</c:v>
                </c:pt>
                <c:pt idx="3">
                  <c:v>38.02.06 Финансы</c:v>
                </c:pt>
                <c:pt idx="4">
                  <c:v>38.02.03 
Операционная деятельность в логистике</c:v>
                </c:pt>
                <c:pt idx="5">
                  <c:v>43.02.10 Туризм</c:v>
                </c:pt>
                <c:pt idx="6">
                  <c:v>54.02.01 
Дизайн (по отраслям)</c:v>
                </c:pt>
                <c:pt idx="7">
                  <c:v>42.02.02 
Издательское дело</c:v>
                </c:pt>
                <c:pt idx="8">
                  <c:v>29.02.06 Полиграфическое производство</c:v>
                </c:pt>
              </c:strCache>
            </c:strRef>
          </c:cat>
          <c:val>
            <c:numRef>
              <c:f>'По специальностям'!$M$3:$M$11</c:f>
              <c:numCache>
                <c:formatCode>General</c:formatCode>
                <c:ptCount val="9"/>
                <c:pt idx="0">
                  <c:v>17</c:v>
                </c:pt>
                <c:pt idx="1">
                  <c:v>58</c:v>
                </c:pt>
                <c:pt idx="2">
                  <c:v>25</c:v>
                </c:pt>
                <c:pt idx="3">
                  <c:v>21</c:v>
                </c:pt>
                <c:pt idx="4">
                  <c:v>11</c:v>
                </c:pt>
                <c:pt idx="5">
                  <c:v>17</c:v>
                </c:pt>
                <c:pt idx="6">
                  <c:v>12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09D-4907-9BE5-ADBEB25BC30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80198824"/>
        <c:axId val="480197648"/>
      </c:barChart>
      <c:catAx>
        <c:axId val="480198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5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80197648"/>
        <c:crosses val="autoZero"/>
        <c:auto val="1"/>
        <c:lblAlgn val="ctr"/>
        <c:lblOffset val="100"/>
        <c:noMultiLvlLbl val="0"/>
      </c:catAx>
      <c:valAx>
        <c:axId val="4801976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80198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0576691127629324"/>
          <c:y val="5.0159125194122862E-2"/>
          <c:w val="0.40559882263705588"/>
          <c:h val="4.46297818828539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50" b="1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1-D1EC-4C70-9D5F-B12F085F0ED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>
              <c:ext xmlns:c16="http://schemas.microsoft.com/office/drawing/2014/chart" uri="{C3380CC4-5D6E-409C-BE32-E72D297353CC}">
                <c16:uniqueId val="{00000003-D1EC-4C70-9D5F-B12F085F0ED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'Формы НИД'!$E$11:$F$11</c:f>
              <c:strCache>
                <c:ptCount val="2"/>
                <c:pt idx="0">
                  <c:v>Принимают участие</c:v>
                </c:pt>
                <c:pt idx="1">
                  <c:v>Не принимают участие</c:v>
                </c:pt>
              </c:strCache>
            </c:strRef>
          </c:cat>
          <c:val>
            <c:numRef>
              <c:f>'Формы НИД'!$E$12:$F$12</c:f>
              <c:numCache>
                <c:formatCode>General</c:formatCode>
                <c:ptCount val="2"/>
                <c:pt idx="0">
                  <c:v>203</c:v>
                </c:pt>
                <c:pt idx="1">
                  <c:v>674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1EC-4C70-9D5F-B12F085F0ED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20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2E94A7-A256-4E69-8F1C-4D130A6C58E3}" type="doc">
      <dgm:prSet loTypeId="urn:microsoft.com/office/officeart/2005/8/layout/vList6" loCatId="list" qsTypeId="urn:microsoft.com/office/officeart/2005/8/quickstyle/3d1" qsCatId="3D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36AFCB4F-6098-4AD7-9B10-A9F291442829}">
      <dgm:prSet phldrT="[Текст]" custT="1"/>
      <dgm:spPr/>
      <dgm:t>
        <a:bodyPr/>
        <a:lstStyle/>
        <a:p>
          <a:r>
            <a:rPr lang="ru-RU" sz="2800" b="1" cap="none" spc="0" smtClean="0">
              <a:ln/>
              <a:effectLst/>
              <a:latin typeface="Cambria Math" panose="02040503050406030204" pitchFamily="18" charset="0"/>
              <a:ea typeface="Cambria Math" panose="02040503050406030204" pitchFamily="18" charset="0"/>
            </a:rPr>
            <a:t>Олимпиады</a:t>
          </a:r>
          <a:endParaRPr lang="ru-RU" sz="2800" b="1" cap="none" spc="0" dirty="0">
            <a:ln/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5F8B8587-4123-42B3-A4F2-2C464F90CEBE}" type="parTrans" cxnId="{959D7DE9-D6D9-4264-8F0C-B2E8ACF981EA}">
      <dgm:prSet/>
      <dgm:spPr/>
      <dgm:t>
        <a:bodyPr/>
        <a:lstStyle/>
        <a:p>
          <a:endParaRPr lang="ru-RU" sz="2800" b="1" cap="none" spc="0">
            <a:ln/>
            <a:solidFill>
              <a:schemeClr val="accent3"/>
            </a:solidFill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3574AA42-A907-4EE8-8908-01F38226AC9F}" type="sibTrans" cxnId="{959D7DE9-D6D9-4264-8F0C-B2E8ACF981EA}">
      <dgm:prSet/>
      <dgm:spPr/>
      <dgm:t>
        <a:bodyPr/>
        <a:lstStyle/>
        <a:p>
          <a:endParaRPr lang="ru-RU" sz="2800" b="1" cap="none" spc="0">
            <a:ln/>
            <a:solidFill>
              <a:schemeClr val="accent3"/>
            </a:solidFill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5C6C7F62-4CC7-469A-96F4-EB101BE7E943}">
      <dgm:prSet phldrT="[Текст]" custT="1"/>
      <dgm:spPr/>
      <dgm:t>
        <a:bodyPr/>
        <a:lstStyle/>
        <a:p>
          <a:r>
            <a:rPr lang="ru-RU" sz="2800" b="1" cap="none" spc="0" dirty="0" smtClean="0">
              <a:ln/>
              <a:effectLst/>
              <a:latin typeface="Cambria Math" panose="02040503050406030204" pitchFamily="18" charset="0"/>
              <a:ea typeface="Cambria Math" panose="02040503050406030204" pitchFamily="18" charset="0"/>
            </a:rPr>
            <a:t>Конкурсы</a:t>
          </a:r>
          <a:endParaRPr lang="ru-RU" sz="2800" b="1" cap="none" spc="0" dirty="0">
            <a:ln/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 highlightClick="1"/>
          </dgm14:cNvPr>
        </a:ext>
      </dgm:extLst>
    </dgm:pt>
    <dgm:pt modelId="{F6F7A8DB-BD28-46DD-B352-77B9CF061706}" type="parTrans" cxnId="{8FF82935-4C54-455A-B9E9-6D5AD84F3895}">
      <dgm:prSet/>
      <dgm:spPr/>
      <dgm:t>
        <a:bodyPr/>
        <a:lstStyle/>
        <a:p>
          <a:endParaRPr lang="ru-RU" sz="2800" b="1" cap="none" spc="0">
            <a:ln/>
            <a:solidFill>
              <a:schemeClr val="accent3"/>
            </a:solidFill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961D4666-1383-44FF-9FDA-5A34273F7317}" type="sibTrans" cxnId="{8FF82935-4C54-455A-B9E9-6D5AD84F3895}">
      <dgm:prSet/>
      <dgm:spPr/>
      <dgm:t>
        <a:bodyPr/>
        <a:lstStyle/>
        <a:p>
          <a:endParaRPr lang="ru-RU" sz="2800" b="1" cap="none" spc="0">
            <a:ln/>
            <a:solidFill>
              <a:schemeClr val="accent3"/>
            </a:solidFill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4E60636D-8881-4B8C-ACC0-BCA06397D98F}">
      <dgm:prSet phldrT="[Текст]" custT="1"/>
      <dgm:spPr/>
      <dgm:t>
        <a:bodyPr/>
        <a:lstStyle/>
        <a:p>
          <a:r>
            <a:rPr lang="ru-RU" sz="2800" b="1" cap="none" spc="0" dirty="0" smtClean="0">
              <a:ln/>
              <a:effectLst/>
              <a:latin typeface="Cambria Math" panose="02040503050406030204" pitchFamily="18" charset="0"/>
              <a:ea typeface="Cambria Math" panose="02040503050406030204" pitchFamily="18" charset="0"/>
            </a:rPr>
            <a:t>Публикации</a:t>
          </a:r>
          <a:endParaRPr lang="ru-RU" sz="2800" b="1" cap="none" spc="0" dirty="0">
            <a:ln/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 highlightClick="1"/>
          </dgm14:cNvPr>
        </a:ext>
      </dgm:extLst>
    </dgm:pt>
    <dgm:pt modelId="{135541C3-C511-4DBE-A5D8-ED852EBBFB76}" type="parTrans" cxnId="{D03FA273-5E67-4289-8975-A278B0F30E9C}">
      <dgm:prSet/>
      <dgm:spPr/>
      <dgm:t>
        <a:bodyPr/>
        <a:lstStyle/>
        <a:p>
          <a:endParaRPr lang="ru-RU" sz="2800" b="1" cap="none" spc="0">
            <a:ln/>
            <a:solidFill>
              <a:schemeClr val="accent3"/>
            </a:solidFill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75F9C2E6-2F98-4429-929F-2ADB5CBE1289}" type="sibTrans" cxnId="{D03FA273-5E67-4289-8975-A278B0F30E9C}">
      <dgm:prSet/>
      <dgm:spPr/>
      <dgm:t>
        <a:bodyPr/>
        <a:lstStyle/>
        <a:p>
          <a:endParaRPr lang="ru-RU" sz="2800" b="1" cap="none" spc="0">
            <a:ln/>
            <a:solidFill>
              <a:schemeClr val="accent3"/>
            </a:solidFill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00133A6C-A889-48EB-8F3D-50017D406300}">
      <dgm:prSet custT="1"/>
      <dgm:spPr/>
      <dgm:t>
        <a:bodyPr/>
        <a:lstStyle/>
        <a:p>
          <a:r>
            <a:rPr lang="ru-RU" sz="2800" b="0" u="none" cap="none" spc="0" dirty="0" smtClean="0">
              <a:ln w="0"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Учебные</a:t>
          </a:r>
          <a:endParaRPr lang="ru-RU" sz="2800" b="0" u="none" cap="none" spc="0" dirty="0">
            <a:ln w="0"/>
            <a:solidFill>
              <a:schemeClr val="accent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26161923-3A70-47E9-B1FD-8795725B0F01}" type="parTrans" cxnId="{41FB212A-E41F-4500-9DC4-ACD0D6DC1E20}">
      <dgm:prSet/>
      <dgm:spPr/>
      <dgm:t>
        <a:bodyPr/>
        <a:lstStyle/>
        <a:p>
          <a:endParaRPr lang="ru-RU" sz="2800" b="1" cap="none" spc="0">
            <a:ln/>
            <a:solidFill>
              <a:schemeClr val="accent3"/>
            </a:solidFill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143E223B-5458-4900-9F1A-F7D91691E610}" type="sibTrans" cxnId="{41FB212A-E41F-4500-9DC4-ACD0D6DC1E20}">
      <dgm:prSet/>
      <dgm:spPr/>
      <dgm:t>
        <a:bodyPr/>
        <a:lstStyle/>
        <a:p>
          <a:endParaRPr lang="ru-RU" sz="2800" b="1" cap="none" spc="0">
            <a:ln/>
            <a:solidFill>
              <a:schemeClr val="accent3"/>
            </a:solidFill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D91B150D-3AC5-4556-A611-4ED9A82DC907}">
      <dgm:prSet custT="1"/>
      <dgm:spPr/>
      <dgm:t>
        <a:bodyPr/>
        <a:lstStyle/>
        <a:p>
          <a:r>
            <a:rPr lang="ru-RU" sz="2800" b="0" u="none" cap="none" spc="0" dirty="0" smtClean="0">
              <a:ln w="0"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Профессиональные</a:t>
          </a:r>
          <a:endParaRPr lang="ru-RU" sz="2800" b="0" u="none" cap="none" spc="0" dirty="0">
            <a:ln w="0"/>
            <a:solidFill>
              <a:schemeClr val="accent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38430E1E-3012-4FF9-9A0C-7D85D4FE3B53}" type="parTrans" cxnId="{4632048F-57C4-42E6-AC66-9B3701C43B6E}">
      <dgm:prSet/>
      <dgm:spPr/>
      <dgm:t>
        <a:bodyPr/>
        <a:lstStyle/>
        <a:p>
          <a:endParaRPr lang="ru-RU" sz="2800" b="1" cap="none" spc="0">
            <a:ln/>
            <a:solidFill>
              <a:schemeClr val="accent3"/>
            </a:solidFill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93CCE5C3-FC54-4B6F-82CA-A8EBD7790009}" type="sibTrans" cxnId="{4632048F-57C4-42E6-AC66-9B3701C43B6E}">
      <dgm:prSet/>
      <dgm:spPr/>
      <dgm:t>
        <a:bodyPr/>
        <a:lstStyle/>
        <a:p>
          <a:endParaRPr lang="ru-RU" sz="2800" b="1" cap="none" spc="0">
            <a:ln/>
            <a:solidFill>
              <a:schemeClr val="accent3"/>
            </a:solidFill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D9F20A9B-B936-4575-9470-64548E9D7ED5}">
      <dgm:prSet phldrT="[Текст]" custT="1"/>
      <dgm:spPr/>
      <dgm:t>
        <a:bodyPr/>
        <a:lstStyle/>
        <a:p>
          <a:r>
            <a:rPr lang="ru-RU" sz="2800" b="1" cap="none" spc="0" dirty="0" smtClean="0">
              <a:ln/>
              <a:effectLst/>
              <a:latin typeface="Cambria Math" panose="02040503050406030204" pitchFamily="18" charset="0"/>
              <a:ea typeface="Cambria Math" panose="02040503050406030204" pitchFamily="18" charset="0"/>
            </a:rPr>
            <a:t>Конференции</a:t>
          </a:r>
          <a:endParaRPr lang="ru-RU" sz="2800" b="1" cap="none" spc="0" dirty="0">
            <a:ln/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hlinkshowjump?jump=nextslide" highlightClick="1"/>
          </dgm14:cNvPr>
        </a:ext>
      </dgm:extLst>
    </dgm:pt>
    <dgm:pt modelId="{7A77FD8C-9B06-4C03-8192-E9623D42D551}" type="sibTrans" cxnId="{9334A672-1CCB-4299-9F1A-16828F896620}">
      <dgm:prSet/>
      <dgm:spPr/>
      <dgm:t>
        <a:bodyPr/>
        <a:lstStyle/>
        <a:p>
          <a:endParaRPr lang="ru-RU" sz="2800" b="1" cap="none" spc="0">
            <a:ln/>
            <a:solidFill>
              <a:schemeClr val="accent3"/>
            </a:solidFill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B3033C1D-7ECF-4F37-98AE-C799CEA7DB06}" type="parTrans" cxnId="{9334A672-1CCB-4299-9F1A-16828F896620}">
      <dgm:prSet/>
      <dgm:spPr/>
      <dgm:t>
        <a:bodyPr/>
        <a:lstStyle/>
        <a:p>
          <a:endParaRPr lang="ru-RU" sz="2800" b="1" cap="none" spc="0">
            <a:ln/>
            <a:solidFill>
              <a:schemeClr val="accent3"/>
            </a:solidFill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93793A9D-73C8-4AE1-AFC9-1CDFD9F05E7C}">
      <dgm:prSet phldrT="[Текст]" custT="1"/>
      <dgm:spPr/>
      <dgm:t>
        <a:bodyPr/>
        <a:lstStyle/>
        <a:p>
          <a:r>
            <a:rPr lang="ru-RU" sz="2800" b="0" u="none" cap="none" spc="0" dirty="0" smtClean="0">
              <a:ln w="0"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Выставки, форумы, турниры</a:t>
          </a:r>
          <a:endParaRPr lang="ru-RU" sz="2800" b="0" u="none" cap="none" spc="0" dirty="0">
            <a:ln w="0"/>
            <a:solidFill>
              <a:schemeClr val="accent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 highlightClick="1"/>
          </dgm14:cNvPr>
        </a:ext>
      </dgm:extLst>
    </dgm:pt>
    <dgm:pt modelId="{14C5C000-DBB3-4DCD-A7F8-202C22C9AC6A}" type="parTrans" cxnId="{5284D882-0707-4822-97B4-B18CA626B1DB}">
      <dgm:prSet/>
      <dgm:spPr/>
      <dgm:t>
        <a:bodyPr/>
        <a:lstStyle/>
        <a:p>
          <a:endParaRPr lang="ru-RU"/>
        </a:p>
      </dgm:t>
    </dgm:pt>
    <dgm:pt modelId="{6E997055-9C93-496D-9FA7-B555CE868DFD}" type="sibTrans" cxnId="{5284D882-0707-4822-97B4-B18CA626B1DB}">
      <dgm:prSet/>
      <dgm:spPr/>
      <dgm:t>
        <a:bodyPr/>
        <a:lstStyle/>
        <a:p>
          <a:endParaRPr lang="ru-RU"/>
        </a:p>
      </dgm:t>
    </dgm:pt>
    <dgm:pt modelId="{F4F32E22-A0B6-4408-9D78-1BDC75AF87CB}" type="pres">
      <dgm:prSet presAssocID="{1F2E94A7-A256-4E69-8F1C-4D130A6C58E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7C6075D-4C59-437B-8682-F6076C383C1A}" type="pres">
      <dgm:prSet presAssocID="{D9F20A9B-B936-4575-9470-64548E9D7ED5}" presName="linNode" presStyleCnt="0"/>
      <dgm:spPr/>
    </dgm:pt>
    <dgm:pt modelId="{FF67D7FF-9039-4941-916C-B0E087580263}" type="pres">
      <dgm:prSet presAssocID="{D9F20A9B-B936-4575-9470-64548E9D7ED5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DF94CC-5DFE-440B-AD56-D0E3B96ECB13}" type="pres">
      <dgm:prSet presAssocID="{D9F20A9B-B936-4575-9470-64548E9D7ED5}" presName="childShp" presStyleLbl="bgAccFollowNode1" presStyleIdx="0" presStyleCnt="4">
        <dgm:presLayoutVars>
          <dgm:bulletEnabled val="1"/>
        </dgm:presLayoutVars>
      </dgm:prSet>
      <dgm:spPr/>
    </dgm:pt>
    <dgm:pt modelId="{2A8F720C-076F-49B4-BFE2-187976E1C757}" type="pres">
      <dgm:prSet presAssocID="{7A77FD8C-9B06-4C03-8192-E9623D42D551}" presName="spacing" presStyleCnt="0"/>
      <dgm:spPr/>
    </dgm:pt>
    <dgm:pt modelId="{DFCE05A3-457A-4A20-8AC5-CF8A2A4DCFB0}" type="pres">
      <dgm:prSet presAssocID="{36AFCB4F-6098-4AD7-9B10-A9F291442829}" presName="linNode" presStyleCnt="0"/>
      <dgm:spPr/>
    </dgm:pt>
    <dgm:pt modelId="{00A862EB-D7CC-4CC3-90EC-A703CD6C30CC}" type="pres">
      <dgm:prSet presAssocID="{36AFCB4F-6098-4AD7-9B10-A9F291442829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2E1F17-1722-43E0-A645-4EDE4A00F7C3}" type="pres">
      <dgm:prSet presAssocID="{36AFCB4F-6098-4AD7-9B10-A9F291442829}" presName="childShp" presStyleLbl="bgAccFollowNode1" presStyleIdx="1" presStyleCnt="4" custLinFactNeighborX="-437" custLinFactNeighborY="-35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3BF7B8-D15F-4A80-9529-4BD69FBF44AB}" type="pres">
      <dgm:prSet presAssocID="{3574AA42-A907-4EE8-8908-01F38226AC9F}" presName="spacing" presStyleCnt="0"/>
      <dgm:spPr/>
    </dgm:pt>
    <dgm:pt modelId="{D3CC702D-472C-41F9-977F-A95DDB0BB1AB}" type="pres">
      <dgm:prSet presAssocID="{5C6C7F62-4CC7-469A-96F4-EB101BE7E943}" presName="linNode" presStyleCnt="0"/>
      <dgm:spPr/>
    </dgm:pt>
    <dgm:pt modelId="{0E5C7491-9F8A-46C5-8EDA-6014E67C9F54}" type="pres">
      <dgm:prSet presAssocID="{5C6C7F62-4CC7-469A-96F4-EB101BE7E943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E108D7-0E8D-49DB-8FC0-D96AA89AB6DB}" type="pres">
      <dgm:prSet presAssocID="{5C6C7F62-4CC7-469A-96F4-EB101BE7E943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06287C-2AE3-4C9B-8736-C90256875F5E}" type="pres">
      <dgm:prSet presAssocID="{961D4666-1383-44FF-9FDA-5A34273F7317}" presName="spacing" presStyleCnt="0"/>
      <dgm:spPr/>
    </dgm:pt>
    <dgm:pt modelId="{F9C67A32-AC31-4E8B-B72E-53EAAB650C70}" type="pres">
      <dgm:prSet presAssocID="{4E60636D-8881-4B8C-ACC0-BCA06397D98F}" presName="linNode" presStyleCnt="0"/>
      <dgm:spPr/>
    </dgm:pt>
    <dgm:pt modelId="{6E9AA84C-38C5-4D5E-AF12-CE6CB7617FBC}" type="pres">
      <dgm:prSet presAssocID="{4E60636D-8881-4B8C-ACC0-BCA06397D98F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DA339F-1288-4E52-BDDE-123DC3DB8432}" type="pres">
      <dgm:prSet presAssocID="{4E60636D-8881-4B8C-ACC0-BCA06397D98F}" presName="childShp" presStyleLbl="bgAccFollowNode1" presStyleIdx="3" presStyleCnt="4">
        <dgm:presLayoutVars>
          <dgm:bulletEnabled val="1"/>
        </dgm:presLayoutVars>
      </dgm:prSet>
      <dgm:spPr/>
    </dgm:pt>
  </dgm:ptLst>
  <dgm:cxnLst>
    <dgm:cxn modelId="{5284D882-0707-4822-97B4-B18CA626B1DB}" srcId="{5C6C7F62-4CC7-469A-96F4-EB101BE7E943}" destId="{93793A9D-73C8-4AE1-AFC9-1CDFD9F05E7C}" srcOrd="0" destOrd="0" parTransId="{14C5C000-DBB3-4DCD-A7F8-202C22C9AC6A}" sibTransId="{6E997055-9C93-496D-9FA7-B555CE868DFD}"/>
    <dgm:cxn modelId="{056AC232-F4FA-455F-A2F4-59394945AD7F}" type="presOf" srcId="{D9F20A9B-B936-4575-9470-64548E9D7ED5}" destId="{FF67D7FF-9039-4941-916C-B0E087580263}" srcOrd="0" destOrd="0" presId="urn:microsoft.com/office/officeart/2005/8/layout/vList6"/>
    <dgm:cxn modelId="{B870B86B-4EB3-423A-9332-02EACDF045DE}" type="presOf" srcId="{36AFCB4F-6098-4AD7-9B10-A9F291442829}" destId="{00A862EB-D7CC-4CC3-90EC-A703CD6C30CC}" srcOrd="0" destOrd="0" presId="urn:microsoft.com/office/officeart/2005/8/layout/vList6"/>
    <dgm:cxn modelId="{F6DDC61C-E664-472B-8D84-4AFAD9A17B9E}" type="presOf" srcId="{4E60636D-8881-4B8C-ACC0-BCA06397D98F}" destId="{6E9AA84C-38C5-4D5E-AF12-CE6CB7617FBC}" srcOrd="0" destOrd="0" presId="urn:microsoft.com/office/officeart/2005/8/layout/vList6"/>
    <dgm:cxn modelId="{FC325D4E-F00A-47D2-A175-B3CF29286F09}" type="presOf" srcId="{93793A9D-73C8-4AE1-AFC9-1CDFD9F05E7C}" destId="{AAE108D7-0E8D-49DB-8FC0-D96AA89AB6DB}" srcOrd="0" destOrd="0" presId="urn:microsoft.com/office/officeart/2005/8/layout/vList6"/>
    <dgm:cxn modelId="{D03FA273-5E67-4289-8975-A278B0F30E9C}" srcId="{1F2E94A7-A256-4E69-8F1C-4D130A6C58E3}" destId="{4E60636D-8881-4B8C-ACC0-BCA06397D98F}" srcOrd="3" destOrd="0" parTransId="{135541C3-C511-4DBE-A5D8-ED852EBBFB76}" sibTransId="{75F9C2E6-2F98-4429-929F-2ADB5CBE1289}"/>
    <dgm:cxn modelId="{9334A672-1CCB-4299-9F1A-16828F896620}" srcId="{1F2E94A7-A256-4E69-8F1C-4D130A6C58E3}" destId="{D9F20A9B-B936-4575-9470-64548E9D7ED5}" srcOrd="0" destOrd="0" parTransId="{B3033C1D-7ECF-4F37-98AE-C799CEA7DB06}" sibTransId="{7A77FD8C-9B06-4C03-8192-E9623D42D551}"/>
    <dgm:cxn modelId="{36D94770-1999-41A6-B7D1-F594083B6AB0}" type="presOf" srcId="{1F2E94A7-A256-4E69-8F1C-4D130A6C58E3}" destId="{F4F32E22-A0B6-4408-9D78-1BDC75AF87CB}" srcOrd="0" destOrd="0" presId="urn:microsoft.com/office/officeart/2005/8/layout/vList6"/>
    <dgm:cxn modelId="{BBC40CF0-B11D-4B1A-94AD-F65852BAB46A}" type="presOf" srcId="{00133A6C-A889-48EB-8F3D-50017D406300}" destId="{5E2E1F17-1722-43E0-A645-4EDE4A00F7C3}" srcOrd="0" destOrd="0" presId="urn:microsoft.com/office/officeart/2005/8/layout/vList6"/>
    <dgm:cxn modelId="{959D7DE9-D6D9-4264-8F0C-B2E8ACF981EA}" srcId="{1F2E94A7-A256-4E69-8F1C-4D130A6C58E3}" destId="{36AFCB4F-6098-4AD7-9B10-A9F291442829}" srcOrd="1" destOrd="0" parTransId="{5F8B8587-4123-42B3-A4F2-2C464F90CEBE}" sibTransId="{3574AA42-A907-4EE8-8908-01F38226AC9F}"/>
    <dgm:cxn modelId="{DDF818F4-CB53-462D-9994-7DFCE6DDB3D3}" type="presOf" srcId="{D91B150D-3AC5-4556-A611-4ED9A82DC907}" destId="{5E2E1F17-1722-43E0-A645-4EDE4A00F7C3}" srcOrd="0" destOrd="1" presId="urn:microsoft.com/office/officeart/2005/8/layout/vList6"/>
    <dgm:cxn modelId="{FAD8CCC6-AE19-4B23-BB51-5E2F96442E05}" type="presOf" srcId="{5C6C7F62-4CC7-469A-96F4-EB101BE7E943}" destId="{0E5C7491-9F8A-46C5-8EDA-6014E67C9F54}" srcOrd="0" destOrd="0" presId="urn:microsoft.com/office/officeart/2005/8/layout/vList6"/>
    <dgm:cxn modelId="{41FB212A-E41F-4500-9DC4-ACD0D6DC1E20}" srcId="{36AFCB4F-6098-4AD7-9B10-A9F291442829}" destId="{00133A6C-A889-48EB-8F3D-50017D406300}" srcOrd="0" destOrd="0" parTransId="{26161923-3A70-47E9-B1FD-8795725B0F01}" sibTransId="{143E223B-5458-4900-9F1A-F7D91691E610}"/>
    <dgm:cxn modelId="{4632048F-57C4-42E6-AC66-9B3701C43B6E}" srcId="{36AFCB4F-6098-4AD7-9B10-A9F291442829}" destId="{D91B150D-3AC5-4556-A611-4ED9A82DC907}" srcOrd="1" destOrd="0" parTransId="{38430E1E-3012-4FF9-9A0C-7D85D4FE3B53}" sibTransId="{93CCE5C3-FC54-4B6F-82CA-A8EBD7790009}"/>
    <dgm:cxn modelId="{8FF82935-4C54-455A-B9E9-6D5AD84F3895}" srcId="{1F2E94A7-A256-4E69-8F1C-4D130A6C58E3}" destId="{5C6C7F62-4CC7-469A-96F4-EB101BE7E943}" srcOrd="2" destOrd="0" parTransId="{F6F7A8DB-BD28-46DD-B352-77B9CF061706}" sibTransId="{961D4666-1383-44FF-9FDA-5A34273F7317}"/>
    <dgm:cxn modelId="{A288DF9E-1C52-4483-8391-DFF900F11EC4}" type="presParOf" srcId="{F4F32E22-A0B6-4408-9D78-1BDC75AF87CB}" destId="{47C6075D-4C59-437B-8682-F6076C383C1A}" srcOrd="0" destOrd="0" presId="urn:microsoft.com/office/officeart/2005/8/layout/vList6"/>
    <dgm:cxn modelId="{EF9F5A46-BD96-47AA-8AFA-11617D074810}" type="presParOf" srcId="{47C6075D-4C59-437B-8682-F6076C383C1A}" destId="{FF67D7FF-9039-4941-916C-B0E087580263}" srcOrd="0" destOrd="0" presId="urn:microsoft.com/office/officeart/2005/8/layout/vList6"/>
    <dgm:cxn modelId="{8FDC8795-EA69-44AB-ABC6-7D61197CF6C5}" type="presParOf" srcId="{47C6075D-4C59-437B-8682-F6076C383C1A}" destId="{70DF94CC-5DFE-440B-AD56-D0E3B96ECB13}" srcOrd="1" destOrd="0" presId="urn:microsoft.com/office/officeart/2005/8/layout/vList6"/>
    <dgm:cxn modelId="{79B00DBA-4E78-4DEE-99F9-6D02A4F37283}" type="presParOf" srcId="{F4F32E22-A0B6-4408-9D78-1BDC75AF87CB}" destId="{2A8F720C-076F-49B4-BFE2-187976E1C757}" srcOrd="1" destOrd="0" presId="urn:microsoft.com/office/officeart/2005/8/layout/vList6"/>
    <dgm:cxn modelId="{E6DB179F-0513-4097-942D-4D959DA1BCEE}" type="presParOf" srcId="{F4F32E22-A0B6-4408-9D78-1BDC75AF87CB}" destId="{DFCE05A3-457A-4A20-8AC5-CF8A2A4DCFB0}" srcOrd="2" destOrd="0" presId="urn:microsoft.com/office/officeart/2005/8/layout/vList6"/>
    <dgm:cxn modelId="{4EA256DC-FA7B-42F1-86B4-F53ED5D15FE6}" type="presParOf" srcId="{DFCE05A3-457A-4A20-8AC5-CF8A2A4DCFB0}" destId="{00A862EB-D7CC-4CC3-90EC-A703CD6C30CC}" srcOrd="0" destOrd="0" presId="urn:microsoft.com/office/officeart/2005/8/layout/vList6"/>
    <dgm:cxn modelId="{F8583AAC-3E6B-4BC5-BE0B-0F1217E6253F}" type="presParOf" srcId="{DFCE05A3-457A-4A20-8AC5-CF8A2A4DCFB0}" destId="{5E2E1F17-1722-43E0-A645-4EDE4A00F7C3}" srcOrd="1" destOrd="0" presId="urn:microsoft.com/office/officeart/2005/8/layout/vList6"/>
    <dgm:cxn modelId="{88F5AAAE-80D1-4AEA-870B-5A5D914C393D}" type="presParOf" srcId="{F4F32E22-A0B6-4408-9D78-1BDC75AF87CB}" destId="{E83BF7B8-D15F-4A80-9529-4BD69FBF44AB}" srcOrd="3" destOrd="0" presId="urn:microsoft.com/office/officeart/2005/8/layout/vList6"/>
    <dgm:cxn modelId="{FA74E622-5254-4050-8C82-955EB4CCDFA5}" type="presParOf" srcId="{F4F32E22-A0B6-4408-9D78-1BDC75AF87CB}" destId="{D3CC702D-472C-41F9-977F-A95DDB0BB1AB}" srcOrd="4" destOrd="0" presId="urn:microsoft.com/office/officeart/2005/8/layout/vList6"/>
    <dgm:cxn modelId="{70F11EA0-E5B9-49E8-BB98-794DDC119ADC}" type="presParOf" srcId="{D3CC702D-472C-41F9-977F-A95DDB0BB1AB}" destId="{0E5C7491-9F8A-46C5-8EDA-6014E67C9F54}" srcOrd="0" destOrd="0" presId="urn:microsoft.com/office/officeart/2005/8/layout/vList6"/>
    <dgm:cxn modelId="{3F9602B6-15D9-4CFE-805A-8BC1031DC2A9}" type="presParOf" srcId="{D3CC702D-472C-41F9-977F-A95DDB0BB1AB}" destId="{AAE108D7-0E8D-49DB-8FC0-D96AA89AB6DB}" srcOrd="1" destOrd="0" presId="urn:microsoft.com/office/officeart/2005/8/layout/vList6"/>
    <dgm:cxn modelId="{94B3A828-55BF-41AA-BAB8-C6982B4714E3}" type="presParOf" srcId="{F4F32E22-A0B6-4408-9D78-1BDC75AF87CB}" destId="{4306287C-2AE3-4C9B-8736-C90256875F5E}" srcOrd="5" destOrd="0" presId="urn:microsoft.com/office/officeart/2005/8/layout/vList6"/>
    <dgm:cxn modelId="{F42DE60F-0C23-4117-8D18-DB2344AEE10E}" type="presParOf" srcId="{F4F32E22-A0B6-4408-9D78-1BDC75AF87CB}" destId="{F9C67A32-AC31-4E8B-B72E-53EAAB650C70}" srcOrd="6" destOrd="0" presId="urn:microsoft.com/office/officeart/2005/8/layout/vList6"/>
    <dgm:cxn modelId="{44913436-AE1E-444A-9A80-34185CC1EAA9}" type="presParOf" srcId="{F9C67A32-AC31-4E8B-B72E-53EAAB650C70}" destId="{6E9AA84C-38C5-4D5E-AF12-CE6CB7617FBC}" srcOrd="0" destOrd="0" presId="urn:microsoft.com/office/officeart/2005/8/layout/vList6"/>
    <dgm:cxn modelId="{35C83DE1-7A09-4965-8D13-51449F5A3FB2}" type="presParOf" srcId="{F9C67A32-AC31-4E8B-B72E-53EAAB650C70}" destId="{75DA339F-1288-4E52-BDDE-123DC3DB843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DF94CC-5DFE-440B-AD56-D0E3B96ECB13}">
      <dsp:nvSpPr>
        <dsp:cNvPr id="0" name=""/>
        <dsp:cNvSpPr/>
      </dsp:nvSpPr>
      <dsp:spPr>
        <a:xfrm>
          <a:off x="2721363" y="1378"/>
          <a:ext cx="4082045" cy="109356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F67D7FF-9039-4941-916C-B0E087580263}">
      <dsp:nvSpPr>
        <dsp:cNvPr id="0" name=""/>
        <dsp:cNvSpPr/>
      </dsp:nvSpPr>
      <dsp:spPr>
        <a:xfrm>
          <a:off x="0" y="1378"/>
          <a:ext cx="2721363" cy="1093560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cap="none" spc="0" dirty="0" smtClean="0">
              <a:ln/>
              <a:effectLst/>
              <a:latin typeface="Cambria Math" panose="02040503050406030204" pitchFamily="18" charset="0"/>
              <a:ea typeface="Cambria Math" panose="02040503050406030204" pitchFamily="18" charset="0"/>
            </a:rPr>
            <a:t>Конференции</a:t>
          </a:r>
          <a:endParaRPr lang="ru-RU" sz="2800" b="1" kern="1200" cap="none" spc="0" dirty="0">
            <a:ln/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53383" y="54761"/>
        <a:ext cx="2614597" cy="986794"/>
      </dsp:txXfrm>
    </dsp:sp>
    <dsp:sp modelId="{5E2E1F17-1722-43E0-A645-4EDE4A00F7C3}">
      <dsp:nvSpPr>
        <dsp:cNvPr id="0" name=""/>
        <dsp:cNvSpPr/>
      </dsp:nvSpPr>
      <dsp:spPr>
        <a:xfrm>
          <a:off x="2709471" y="1165910"/>
          <a:ext cx="4082045" cy="109356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0" u="none" kern="1200" cap="none" spc="0" dirty="0" smtClean="0">
              <a:ln w="0"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Учебные</a:t>
          </a:r>
          <a:endParaRPr lang="ru-RU" sz="2800" b="0" u="none" kern="1200" cap="none" spc="0" dirty="0">
            <a:ln w="0"/>
            <a:solidFill>
              <a:schemeClr val="accent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0" u="none" kern="1200" cap="none" spc="0" dirty="0" smtClean="0">
              <a:ln w="0"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Профессиональные</a:t>
          </a:r>
          <a:endParaRPr lang="ru-RU" sz="2800" b="0" u="none" kern="1200" cap="none" spc="0" dirty="0">
            <a:ln w="0"/>
            <a:solidFill>
              <a:schemeClr val="accent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2709471" y="1302605"/>
        <a:ext cx="3671960" cy="820170"/>
      </dsp:txXfrm>
    </dsp:sp>
    <dsp:sp modelId="{00A862EB-D7CC-4CC3-90EC-A703CD6C30CC}">
      <dsp:nvSpPr>
        <dsp:cNvPr id="0" name=""/>
        <dsp:cNvSpPr/>
      </dsp:nvSpPr>
      <dsp:spPr>
        <a:xfrm>
          <a:off x="0" y="1204294"/>
          <a:ext cx="2721363" cy="1093560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13333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13333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13333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cap="none" spc="0" smtClean="0">
              <a:ln/>
              <a:effectLst/>
              <a:latin typeface="Cambria Math" panose="02040503050406030204" pitchFamily="18" charset="0"/>
              <a:ea typeface="Cambria Math" panose="02040503050406030204" pitchFamily="18" charset="0"/>
            </a:rPr>
            <a:t>Олимпиады</a:t>
          </a:r>
          <a:endParaRPr lang="ru-RU" sz="2800" b="1" kern="1200" cap="none" spc="0" dirty="0">
            <a:ln/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53383" y="1257677"/>
        <a:ext cx="2614597" cy="986794"/>
      </dsp:txXfrm>
    </dsp:sp>
    <dsp:sp modelId="{AAE108D7-0E8D-49DB-8FC0-D96AA89AB6DB}">
      <dsp:nvSpPr>
        <dsp:cNvPr id="0" name=""/>
        <dsp:cNvSpPr/>
      </dsp:nvSpPr>
      <dsp:spPr>
        <a:xfrm>
          <a:off x="2721363" y="2407211"/>
          <a:ext cx="4082045" cy="109356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0" u="none" kern="1200" cap="none" spc="0" dirty="0" smtClean="0">
              <a:ln w="0"/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anose="02040503050406030204" pitchFamily="18" charset="0"/>
              <a:ea typeface="Cambria Math" panose="02040503050406030204" pitchFamily="18" charset="0"/>
            </a:rPr>
            <a:t>Выставки, форумы, турниры</a:t>
          </a:r>
          <a:endParaRPr lang="ru-RU" sz="2800" b="0" u="none" kern="1200" cap="none" spc="0" dirty="0">
            <a:ln w="0"/>
            <a:solidFill>
              <a:schemeClr val="accent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2721363" y="2543906"/>
        <a:ext cx="3671960" cy="820170"/>
      </dsp:txXfrm>
    </dsp:sp>
    <dsp:sp modelId="{0E5C7491-9F8A-46C5-8EDA-6014E67C9F54}">
      <dsp:nvSpPr>
        <dsp:cNvPr id="0" name=""/>
        <dsp:cNvSpPr/>
      </dsp:nvSpPr>
      <dsp:spPr>
        <a:xfrm>
          <a:off x="0" y="2407211"/>
          <a:ext cx="2721363" cy="1093560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6667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26667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6667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cap="none" spc="0" dirty="0" smtClean="0">
              <a:ln/>
              <a:effectLst/>
              <a:latin typeface="Cambria Math" panose="02040503050406030204" pitchFamily="18" charset="0"/>
              <a:ea typeface="Cambria Math" panose="02040503050406030204" pitchFamily="18" charset="0"/>
            </a:rPr>
            <a:t>Конкурсы</a:t>
          </a:r>
          <a:endParaRPr lang="ru-RU" sz="2800" b="1" kern="1200" cap="none" spc="0" dirty="0">
            <a:ln/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53383" y="2460594"/>
        <a:ext cx="2614597" cy="986794"/>
      </dsp:txXfrm>
    </dsp:sp>
    <dsp:sp modelId="{75DA339F-1288-4E52-BDDE-123DC3DB8432}">
      <dsp:nvSpPr>
        <dsp:cNvPr id="0" name=""/>
        <dsp:cNvSpPr/>
      </dsp:nvSpPr>
      <dsp:spPr>
        <a:xfrm>
          <a:off x="2721363" y="3610127"/>
          <a:ext cx="4082045" cy="109356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E9AA84C-38C5-4D5E-AF12-CE6CB7617FBC}">
      <dsp:nvSpPr>
        <dsp:cNvPr id="0" name=""/>
        <dsp:cNvSpPr/>
      </dsp:nvSpPr>
      <dsp:spPr>
        <a:xfrm>
          <a:off x="0" y="3610127"/>
          <a:ext cx="2721363" cy="1093560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1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cap="none" spc="0" dirty="0" smtClean="0">
              <a:ln/>
              <a:effectLst/>
              <a:latin typeface="Cambria Math" panose="02040503050406030204" pitchFamily="18" charset="0"/>
              <a:ea typeface="Cambria Math" panose="02040503050406030204" pitchFamily="18" charset="0"/>
            </a:rPr>
            <a:t>Публикации</a:t>
          </a:r>
          <a:endParaRPr lang="ru-RU" sz="2800" b="1" kern="1200" cap="none" spc="0" dirty="0">
            <a:ln/>
            <a:effectLst/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53383" y="3663510"/>
        <a:ext cx="2614597" cy="9867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2052548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94895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649388"/>
      </p:ext>
    </p:extLst>
  </p:cSld>
  <p:clrMapOvr>
    <a:masterClrMapping/>
  </p:clrMapOvr>
  <p:transition spd="med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169328"/>
      </p:ext>
    </p:extLst>
  </p:cSld>
  <p:clrMapOvr>
    <a:masterClrMapping/>
  </p:clrMapOvr>
  <p:transition spd="med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442667"/>
      </p:ext>
    </p:extLst>
  </p:cSld>
  <p:clrMapOvr>
    <a:masterClrMapping/>
  </p:clrMapOvr>
  <p:transition spd="med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982951"/>
      </p:ext>
    </p:extLst>
  </p:cSld>
  <p:clrMapOvr>
    <a:masterClrMapping/>
  </p:clrMapOvr>
  <p:transition spd="med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694772"/>
      </p:ext>
    </p:extLst>
  </p:cSld>
  <p:clrMapOvr>
    <a:masterClrMapping/>
  </p:clrMapOvr>
  <p:transition spd="med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253370"/>
      </p:ext>
    </p:extLst>
  </p:cSld>
  <p:clrMapOvr>
    <a:masterClrMapping/>
  </p:clrMapOvr>
  <p:transition spd="med">
    <p:pull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1737329"/>
      </p:ext>
    </p:extLst>
  </p:cSld>
  <p:clrMapOvr>
    <a:masterClrMapping/>
  </p:clrMapOvr>
  <p:transition spd="med">
    <p:pull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altLang="ko-KR" smtClean="0"/>
              <a:t>Образец текста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altLang="ko-KR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788880245"/>
      </p:ext>
    </p:extLst>
  </p:cSld>
  <p:clrMapOvr>
    <a:masterClrMapping/>
  </p:clrMapOvr>
  <p:transition spd="med">
    <p:pull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altLang="ko-KR" smtClean="0"/>
              <a:t>Образец текста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altLang="ko-KR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568603139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altLang="ko-KR" smtClean="0"/>
              <a:t>Образец текста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altLang="ko-KR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100365699"/>
      </p:ext>
    </p:extLst>
  </p:cSld>
  <p:clrMapOvr>
    <a:masterClrMapping/>
  </p:clrMapOvr>
  <p:transition spd="med">
    <p:pull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6BC0-85F9-42F6-8F19-DE2A3B74B1A3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448A-56A0-4DE7-931F-EDE4C8C15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808556"/>
      </p:ext>
    </p:extLst>
  </p:cSld>
  <p:clrMapOvr>
    <a:masterClrMapping/>
  </p:clrMapOvr>
  <p:transition spd="med">
    <p:pull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6BC0-85F9-42F6-8F19-DE2A3B74B1A3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448A-56A0-4DE7-931F-EDE4C8C15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563689"/>
      </p:ext>
    </p:extLst>
  </p:cSld>
  <p:clrMapOvr>
    <a:masterClrMapping/>
  </p:clrMapOvr>
  <p:transition spd="med">
    <p:pull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67291"/>
      </p:ext>
    </p:extLst>
  </p:cSld>
  <p:clrMapOvr>
    <a:masterClrMapping/>
  </p:clrMapOvr>
  <p:transition spd="med">
    <p:pull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094366"/>
      </p:ext>
    </p:extLst>
  </p:cSld>
  <p:clrMapOvr>
    <a:masterClrMapping/>
  </p:clrMapOvr>
  <p:transition spd="med">
    <p:pull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648279"/>
      </p:ext>
    </p:extLst>
  </p:cSld>
  <p:clrMapOvr>
    <a:masterClrMapping/>
  </p:clrMapOvr>
  <p:transition spd="med">
    <p:pull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973753"/>
      </p:ext>
    </p:extLst>
  </p:cSld>
  <p:clrMapOvr>
    <a:masterClrMapping/>
  </p:clrMapOvr>
  <p:transition spd="med">
    <p:pull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19733"/>
      </p:ext>
    </p:extLst>
  </p:cSld>
  <p:clrMapOvr>
    <a:masterClrMapping/>
  </p:clrMapOvr>
  <p:transition spd="med">
    <p:pull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08"/>
      </p:ext>
    </p:extLst>
  </p:cSld>
  <p:clrMapOvr>
    <a:masterClrMapping/>
  </p:clrMapOvr>
  <p:transition spd="med">
    <p:pull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36667"/>
      </p:ext>
    </p:extLst>
  </p:cSld>
  <p:clrMapOvr>
    <a:masterClrMapping/>
  </p:clrMapOvr>
  <p:transition spd="med">
    <p:pull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621825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altLang="ko-KR" smtClean="0"/>
              <a:t>Образец текста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ru-RU" altLang="ko-KR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370226176"/>
      </p:ext>
    </p:extLst>
  </p:cSld>
  <p:clrMapOvr>
    <a:masterClrMapping/>
  </p:clrMapOvr>
  <p:transition spd="med">
    <p:pull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332023"/>
      </p:ext>
    </p:extLst>
  </p:cSld>
  <p:clrMapOvr>
    <a:masterClrMapping/>
  </p:clrMapOvr>
  <p:transition spd="med">
    <p:pull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62533"/>
      </p:ext>
    </p:extLst>
  </p:cSld>
  <p:clrMapOvr>
    <a:masterClrMapping/>
  </p:clrMapOvr>
  <p:transition spd="med">
    <p:pull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454187"/>
      </p:ext>
    </p:extLst>
  </p:cSld>
  <p:clrMapOvr>
    <a:masterClrMapping/>
  </p:clrMapOvr>
  <p:transition spd="med">
    <p:pull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02A76E-253A-471E-A746-94475F9A7634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245463682"/>
      </p:ext>
    </p:extLst>
  </p:cSld>
  <p:clrMapOvr>
    <a:masterClrMapping/>
  </p:clrMapOvr>
  <p:transition spd="med">
    <p:pull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0AA8B9-6522-4987-830E-04D370B3548B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485414541"/>
      </p:ext>
    </p:extLst>
  </p:cSld>
  <p:clrMapOvr>
    <a:masterClrMapping/>
  </p:clrMapOvr>
  <p:transition spd="med">
    <p:pull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08C67C-68AE-4E55-8BE8-157FA73462F1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91808723"/>
      </p:ext>
    </p:extLst>
  </p:cSld>
  <p:clrMapOvr>
    <a:masterClrMapping/>
  </p:clrMapOvr>
  <p:transition spd="med">
    <p:pull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C875C1-8746-4F04-9CE0-9E2C3E8437DE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862858811"/>
      </p:ext>
    </p:extLst>
  </p:cSld>
  <p:clrMapOvr>
    <a:masterClrMapping/>
  </p:clrMapOvr>
  <p:transition spd="med">
    <p:pull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4695E8-B2AE-4819-9F9F-FD0BC08E93C3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2006516423"/>
      </p:ext>
    </p:extLst>
  </p:cSld>
  <p:clrMapOvr>
    <a:masterClrMapping/>
  </p:clrMapOvr>
  <p:transition spd="med">
    <p:pull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35CD80-1497-4BD7-AE32-3C66AC7305D1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3450460877"/>
      </p:ext>
    </p:extLst>
  </p:cSld>
  <p:clrMapOvr>
    <a:masterClrMapping/>
  </p:clrMapOvr>
  <p:transition spd="med">
    <p:pull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B4E9EE-391E-424A-B0F1-581C30BB085E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1231247190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6BC0-85F9-42F6-8F19-DE2A3B74B1A3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448A-56A0-4DE7-931F-EDE4C8C15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576200"/>
      </p:ext>
    </p:extLst>
  </p:cSld>
  <p:clrMapOvr>
    <a:masterClrMapping/>
  </p:clrMapOvr>
  <p:transition spd="med">
    <p:pull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136470-2C40-4438-BB13-4E8CFC431EBC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1994662246"/>
      </p:ext>
    </p:extLst>
  </p:cSld>
  <p:clrMapOvr>
    <a:masterClrMapping/>
  </p:clrMapOvr>
  <p:transition spd="med">
    <p:pull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B1FE55-0C64-4B7E-A657-5B9B2C984DD9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2826079870"/>
      </p:ext>
    </p:extLst>
  </p:cSld>
  <p:clrMapOvr>
    <a:masterClrMapping/>
  </p:clrMapOvr>
  <p:transition spd="med">
    <p:pull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667D2C-C3D5-4DA9-9680-A617557BF3D1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3959726026"/>
      </p:ext>
    </p:extLst>
  </p:cSld>
  <p:clrMapOvr>
    <a:masterClrMapping/>
  </p:clrMapOvr>
  <p:transition spd="med">
    <p:pull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A84C79-B25B-467D-878D-7F35F4373468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100625563"/>
      </p:ext>
    </p:extLst>
  </p:cSld>
  <p:clrMapOvr>
    <a:masterClrMapping/>
  </p:clrMapOvr>
  <p:transition spd="med">
    <p:pull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960" y="2130425"/>
            <a:ext cx="4748064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496" y="3886200"/>
            <a:ext cx="391017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6BC0-85F9-42F6-8F19-DE2A3B74B1A3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448A-56A0-4DE7-931F-EDE4C8C15B0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937418" y="6488668"/>
            <a:ext cx="3206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http://presentation-creation.ru/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731303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6BC0-85F9-42F6-8F19-DE2A3B74B1A3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448A-56A0-4DE7-931F-EDE4C8C15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42435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6BC0-85F9-42F6-8F19-DE2A3B74B1A3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448A-56A0-4DE7-931F-EDE4C8C15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71699"/>
      </p:ext>
    </p:extLst>
  </p:cSld>
  <p:clrMapOvr>
    <a:masterClrMapping/>
  </p:clrMapOvr>
  <p:transition spd="med">
    <p:pull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6BC0-85F9-42F6-8F19-DE2A3B74B1A3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448A-56A0-4DE7-931F-EDE4C8C15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162232"/>
      </p:ext>
    </p:extLst>
  </p:cSld>
  <p:clrMapOvr>
    <a:masterClrMapping/>
  </p:clrMapOvr>
  <p:transition spd="med">
    <p:pull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6BC0-85F9-42F6-8F19-DE2A3B74B1A3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448A-56A0-4DE7-931F-EDE4C8C15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176936"/>
      </p:ext>
    </p:extLst>
  </p:cSld>
  <p:clrMapOvr>
    <a:masterClrMapping/>
  </p:clrMapOvr>
  <p:transition spd="med">
    <p:pull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6BC0-85F9-42F6-8F19-DE2A3B74B1A3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448A-56A0-4DE7-931F-EDE4C8C15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143566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6BC0-85F9-42F6-8F19-DE2A3B74B1A3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448A-56A0-4DE7-931F-EDE4C8C15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709251"/>
      </p:ext>
    </p:extLst>
  </p:cSld>
  <p:clrMapOvr>
    <a:masterClrMapping/>
  </p:clrMapOvr>
  <p:transition spd="med">
    <p:pull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6BC0-85F9-42F6-8F19-DE2A3B74B1A3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448A-56A0-4DE7-931F-EDE4C8C15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444138"/>
      </p:ext>
    </p:extLst>
  </p:cSld>
  <p:clrMapOvr>
    <a:masterClrMapping/>
  </p:clrMapOvr>
  <p:transition spd="med">
    <p:pull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6BC0-85F9-42F6-8F19-DE2A3B74B1A3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448A-56A0-4DE7-931F-EDE4C8C15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296251"/>
      </p:ext>
    </p:extLst>
  </p:cSld>
  <p:clrMapOvr>
    <a:masterClrMapping/>
  </p:clrMapOvr>
  <p:transition spd="med">
    <p:pull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6BC0-85F9-42F6-8F19-DE2A3B74B1A3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448A-56A0-4DE7-931F-EDE4C8C15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780189"/>
      </p:ext>
    </p:extLst>
  </p:cSld>
  <p:clrMapOvr>
    <a:masterClrMapping/>
  </p:clrMapOvr>
  <p:transition spd="med">
    <p:pull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6BC0-85F9-42F6-8F19-DE2A3B74B1A3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448A-56A0-4DE7-931F-EDE4C8C15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000600"/>
      </p:ext>
    </p:extLst>
  </p:cSld>
  <p:clrMapOvr>
    <a:masterClrMapping/>
  </p:clrMapOvr>
  <p:transition spd="med">
    <p:pull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76BC0-85F9-42F6-8F19-DE2A3B74B1A3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5448A-56A0-4DE7-931F-EDE4C8C15B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741896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65456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343024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62324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753012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13" Type="http://schemas.openxmlformats.org/officeDocument/2006/relationships/image" Target="../media/image5.jpg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9272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</p:sldLayoutIdLst>
  <p:transition spd="med">
    <p:pull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874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ransition spd="med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7405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</p:sldLayoutIdLst>
  <p:transition spd="med">
    <p:pull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4/22/2019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2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transition spd="med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modificar el estilo de texto del patrón</a:t>
            </a:r>
          </a:p>
          <a:p>
            <a:pPr lvl="1"/>
            <a:r>
              <a:rPr lang="es-ES" altLang="ru-RU" smtClean="0"/>
              <a:t>Segundo nivel</a:t>
            </a:r>
          </a:p>
          <a:p>
            <a:pPr lvl="2"/>
            <a:r>
              <a:rPr lang="es-ES" altLang="ru-RU" smtClean="0"/>
              <a:t>Tercer nivel</a:t>
            </a:r>
          </a:p>
          <a:p>
            <a:pPr lvl="3"/>
            <a:r>
              <a:rPr lang="es-ES" altLang="ru-RU" smtClean="0"/>
              <a:t>Cuarto nivel</a:t>
            </a:r>
          </a:p>
          <a:p>
            <a:pPr lvl="4"/>
            <a:r>
              <a:rPr lang="es-ES" altLang="ru-RU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DF11598-CBB1-451C-970F-569EE1FC664E}" type="slidenum">
              <a:rPr lang="es-ES" altLang="ru-RU"/>
              <a:pPr/>
              <a:t>‹#›</a:t>
            </a:fld>
            <a:endParaRPr lang="es-ES" altLang="ru-RU"/>
          </a:p>
        </p:txBody>
      </p:sp>
    </p:spTree>
    <p:extLst>
      <p:ext uri="{BB962C8B-B14F-4D97-AF65-F5344CB8AC3E}">
        <p14:creationId xmlns:p14="http://schemas.microsoft.com/office/powerpoint/2010/main" val="3516306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ransition spd="med">
    <p:pull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79D04-1EC8-4BFF-8395-DF07EA17D9BC}" type="datetimeFigureOut">
              <a:rPr lang="ru-RU" smtClean="0"/>
              <a:t>22.04.2019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37FA1-EE06-4A51-84DD-2B6D0CC897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189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p:transition spd="med">
    <p:pull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5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349926"/>
            <a:ext cx="4979092" cy="2781632"/>
          </a:xfrm>
        </p:spPr>
        <p:txBody>
          <a:bodyPr>
            <a:noAutofit/>
          </a:bodyPr>
          <a:lstStyle/>
          <a:p>
            <a:r>
              <a:rPr lang="ru-RU" sz="2800" b="1" kern="120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НАУЧНО-ИССЛЕДОВАТЕЛЬСКАЯ ДЕЯТЕЛЬНОСТЬ ОБУЧАЮЩИХСЯ</a:t>
            </a:r>
            <a:r>
              <a:rPr lang="en-US" sz="2800" b="1" kern="120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ru-RU" sz="2800" b="1" kern="120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>ТАВРИЧЕСКОГО КОЛЛЕДЖА</a:t>
            </a:r>
            <a:br>
              <a:rPr lang="ru-RU" sz="2800" b="1" kern="120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</a:br>
            <a:r>
              <a:rPr lang="ru-RU" sz="2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2018 - 2019  </a:t>
            </a:r>
            <a:br>
              <a:rPr lang="ru-RU" sz="2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УЧЕБНЫЙ ГОД</a:t>
            </a:r>
            <a:br>
              <a:rPr lang="ru-RU" sz="2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/>
            </a:r>
            <a:br>
              <a:rPr lang="ru-RU" sz="2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</a:br>
            <a:r>
              <a:rPr lang="ru-RU" sz="2800" b="1" kern="120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ru-RU" sz="2800" b="1" kern="120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Arial" pitchFamily="34" charset="0"/>
                <a:ea typeface="+mn-ea"/>
                <a:cs typeface="Arial" pitchFamily="34" charset="0"/>
              </a:rPr>
            </a:br>
            <a:endParaRPr lang="ru-RU" sz="36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045959" y="6523630"/>
            <a:ext cx="3098041" cy="334370"/>
          </a:xfrm>
          <a:prstGeom prst="roundRect">
            <a:avLst/>
          </a:prstGeom>
          <a:solidFill>
            <a:srgbClr val="FAF9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95532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116661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ln w="28575">
                  <a:solidFill>
                    <a:srgbClr val="A585B1"/>
                  </a:solidFill>
                  <a:prstDash val="solid"/>
                </a:ln>
                <a:solidFill>
                  <a:srgbClr val="3F3F9A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РЕЗУЛЬТАТЫ НИД</a:t>
            </a:r>
            <a:endParaRPr lang="ru-RU" sz="2800" b="1" dirty="0">
              <a:ln w="28575">
                <a:solidFill>
                  <a:srgbClr val="A585B1"/>
                </a:solidFill>
                <a:prstDash val="solid"/>
              </a:ln>
              <a:solidFill>
                <a:srgbClr val="3F3F9A"/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  <a:latin typeface="Cambria Math" panose="02040503050406030204" pitchFamily="18" charset="0"/>
              <a:ea typeface="Cambria Math" panose="02040503050406030204" pitchFamily="18" charset="0"/>
              <a:cs typeface="Arial" pitchFamily="34" charset="0"/>
            </a:endParaRPr>
          </a:p>
        </p:txBody>
      </p:sp>
      <p:graphicFrame>
        <p:nvGraphicFramePr>
          <p:cNvPr id="3" name="Диаграмм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209079"/>
              </p:ext>
            </p:extLst>
          </p:nvPr>
        </p:nvGraphicFramePr>
        <p:xfrm>
          <a:off x="-74655" y="391297"/>
          <a:ext cx="9293311" cy="6075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8540179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116661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ln w="28575">
                  <a:solidFill>
                    <a:srgbClr val="A585B1"/>
                  </a:solidFill>
                  <a:prstDash val="solid"/>
                </a:ln>
                <a:solidFill>
                  <a:srgbClr val="3F3F9A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ПРЕПОДАВАТЕЛИ, ВОВЛЕКАЮЩИЕ ОБУЧАЮЩИХСЯ В НИД</a:t>
            </a:r>
            <a:endParaRPr lang="ru-RU" sz="2800" b="1" dirty="0">
              <a:ln w="28575">
                <a:solidFill>
                  <a:srgbClr val="A585B1"/>
                </a:solidFill>
                <a:prstDash val="solid"/>
              </a:ln>
              <a:solidFill>
                <a:srgbClr val="3F3F9A"/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  <a:latin typeface="Cambria Math" panose="02040503050406030204" pitchFamily="18" charset="0"/>
              <a:ea typeface="Cambria Math" panose="02040503050406030204" pitchFamily="18" charset="0"/>
              <a:cs typeface="Arial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686280"/>
              </p:ext>
            </p:extLst>
          </p:nvPr>
        </p:nvGraphicFramePr>
        <p:xfrm>
          <a:off x="586854" y="1259661"/>
          <a:ext cx="7764992" cy="6045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2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24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68164">
                <a:tc>
                  <a:txBody>
                    <a:bodyPr/>
                    <a:lstStyle/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ru-RU" sz="230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Андрейчук А. М.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ru-RU" sz="230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Беленькая </a:t>
                      </a:r>
                      <a:r>
                        <a:rPr lang="ru-RU" sz="230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Е. Р</a:t>
                      </a:r>
                      <a:r>
                        <a:rPr lang="ru-RU" sz="230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.</a:t>
                      </a:r>
                      <a:endParaRPr lang="en-US" sz="2300" dirty="0" smtClean="0">
                        <a:solidFill>
                          <a:srgbClr val="8A73AB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ru-RU" sz="230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Бобкова</a:t>
                      </a:r>
                      <a:r>
                        <a:rPr lang="ru-RU" sz="2300" baseline="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Л. Н.</a:t>
                      </a:r>
                      <a:endParaRPr lang="ru-RU" sz="2300" dirty="0" smtClean="0">
                        <a:solidFill>
                          <a:srgbClr val="8A73AB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ru-RU" sz="230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Богославская Е. И.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ru-RU" sz="230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Гималетдинова </a:t>
                      </a:r>
                      <a:r>
                        <a:rPr lang="ru-RU" sz="230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Л</a:t>
                      </a:r>
                      <a:r>
                        <a:rPr lang="ru-RU" sz="230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. А</a:t>
                      </a:r>
                      <a:r>
                        <a:rPr lang="ru-RU" sz="230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.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ru-RU" sz="230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Горащук О. С</a:t>
                      </a:r>
                      <a:r>
                        <a:rPr lang="ru-RU" sz="230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.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ru-RU" sz="230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Дудко А. В.</a:t>
                      </a:r>
                      <a:endParaRPr lang="ru-RU" sz="2300" dirty="0" smtClean="0">
                        <a:solidFill>
                          <a:srgbClr val="8A73AB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ru-RU" sz="230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Железняк А. В. </a:t>
                      </a:r>
                      <a:endParaRPr lang="ru-RU" sz="2300" dirty="0" smtClean="0">
                        <a:solidFill>
                          <a:srgbClr val="8A73AB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ru-RU" sz="230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Кондратенко Е. А.</a:t>
                      </a:r>
                      <a:endParaRPr lang="ru-RU" sz="2300" dirty="0" smtClean="0">
                        <a:solidFill>
                          <a:srgbClr val="8A73AB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ru-RU" sz="230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Костенко И. В.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ru-RU" sz="230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Кузьминская </a:t>
                      </a:r>
                      <a:r>
                        <a:rPr lang="ru-RU" sz="230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В. А.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ru-RU" sz="230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Лаврова-Рослякова К. В. 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ru-RU" sz="230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Лагунова А. П.</a:t>
                      </a:r>
                    </a:p>
                    <a:p>
                      <a:pPr marL="457200" lvl="0" indent="-457200">
                        <a:buFont typeface="+mj-lt"/>
                        <a:buAutoNum type="arabicPeriod" startAt="14"/>
                      </a:pPr>
                      <a:r>
                        <a:rPr lang="ru-RU" sz="230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Лунёва </a:t>
                      </a:r>
                      <a:r>
                        <a:rPr lang="ru-RU" sz="230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В. И.</a:t>
                      </a:r>
                    </a:p>
                    <a:p>
                      <a:pPr marL="457200" lvl="0" indent="-457200">
                        <a:buFont typeface="+mj-lt"/>
                        <a:buAutoNum type="arabicPeriod" startAt="14"/>
                      </a:pPr>
                      <a:r>
                        <a:rPr lang="ru-RU" sz="230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Малюга Г. Г.</a:t>
                      </a:r>
                    </a:p>
                    <a:p>
                      <a:pPr marL="457200" lvl="0" indent="-457200">
                        <a:buFont typeface="+mj-lt"/>
                        <a:buAutoNum type="arabicPeriod"/>
                      </a:pPr>
                      <a:endParaRPr lang="ru-RU" sz="2300" dirty="0" smtClean="0">
                        <a:solidFill>
                          <a:srgbClr val="8A73AB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endParaRPr lang="ru-RU" sz="2300" dirty="0">
                        <a:solidFill>
                          <a:srgbClr val="8A73AB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86495" marR="86495" marT="43248" marB="4324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 typeface="+mj-lt"/>
                        <a:buAutoNum type="arabicPeriod" startAt="16"/>
                      </a:pPr>
                      <a:r>
                        <a:rPr lang="ru-RU" sz="230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Макаренко Е.</a:t>
                      </a:r>
                      <a:r>
                        <a:rPr lang="ru-RU" sz="2300" baseline="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С.</a:t>
                      </a:r>
                    </a:p>
                    <a:p>
                      <a:pPr marL="457200" indent="-457200">
                        <a:buFont typeface="+mj-lt"/>
                        <a:buAutoNum type="arabicPeriod" startAt="16"/>
                      </a:pPr>
                      <a:r>
                        <a:rPr lang="ru-RU" sz="2300" baseline="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Мизерак М. В.</a:t>
                      </a:r>
                      <a:endParaRPr lang="ru-RU" sz="2300" dirty="0" smtClean="0">
                        <a:solidFill>
                          <a:srgbClr val="8A73AB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  <a:p>
                      <a:pPr marL="457200" indent="-457200">
                        <a:buFont typeface="+mj-lt"/>
                        <a:buAutoNum type="arabicPeriod" startAt="16"/>
                      </a:pPr>
                      <a:r>
                        <a:rPr lang="ru-RU" sz="230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Пермякова </a:t>
                      </a:r>
                      <a:r>
                        <a:rPr lang="ru-RU" sz="230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П. В</a:t>
                      </a:r>
                      <a:r>
                        <a:rPr lang="ru-RU" sz="230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.</a:t>
                      </a:r>
                    </a:p>
                    <a:p>
                      <a:pPr marL="457200" indent="-457200">
                        <a:buFont typeface="+mj-lt"/>
                        <a:buAutoNum type="arabicPeriod" startAt="16"/>
                      </a:pPr>
                      <a:r>
                        <a:rPr lang="ru-RU" sz="230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Руденко А. В.</a:t>
                      </a:r>
                    </a:p>
                    <a:p>
                      <a:pPr marL="457200" indent="-457200">
                        <a:buFont typeface="+mj-lt"/>
                        <a:buAutoNum type="arabicPeriod" startAt="16"/>
                      </a:pPr>
                      <a:r>
                        <a:rPr lang="ru-RU" sz="230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Рюш И. О.</a:t>
                      </a:r>
                      <a:endParaRPr lang="ru-RU" sz="2300" dirty="0" smtClean="0">
                        <a:solidFill>
                          <a:srgbClr val="8A73AB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  <a:p>
                      <a:pPr marL="457200" indent="-457200">
                        <a:buFont typeface="+mj-lt"/>
                        <a:buAutoNum type="arabicPeriod" startAt="16"/>
                      </a:pPr>
                      <a:r>
                        <a:rPr lang="ru-RU" sz="230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Снатович </a:t>
                      </a:r>
                      <a:r>
                        <a:rPr lang="ru-RU" sz="230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А. Б.</a:t>
                      </a:r>
                    </a:p>
                    <a:p>
                      <a:pPr marL="457200" marR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16"/>
                        <a:tabLst/>
                        <a:defRPr/>
                      </a:pPr>
                      <a:r>
                        <a:rPr lang="ru-RU" sz="230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Соловьев </a:t>
                      </a:r>
                      <a:r>
                        <a:rPr lang="ru-RU" sz="230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В. И.</a:t>
                      </a:r>
                    </a:p>
                    <a:p>
                      <a:pPr marL="457200" indent="-457200">
                        <a:buFont typeface="+mj-lt"/>
                        <a:buAutoNum type="arabicPeriod" startAt="16"/>
                      </a:pPr>
                      <a:r>
                        <a:rPr lang="ru-RU" sz="230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Фандеева </a:t>
                      </a:r>
                      <a:r>
                        <a:rPr lang="ru-RU" sz="230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О. Н.</a:t>
                      </a:r>
                    </a:p>
                    <a:p>
                      <a:pPr marL="457200" indent="-457200">
                        <a:buFont typeface="+mj-lt"/>
                        <a:buAutoNum type="arabicPeriod" startAt="16"/>
                      </a:pPr>
                      <a:r>
                        <a:rPr lang="ru-RU" sz="230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Федяев М. И</a:t>
                      </a:r>
                      <a:r>
                        <a:rPr lang="ru-RU" sz="230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.</a:t>
                      </a:r>
                    </a:p>
                    <a:p>
                      <a:pPr marL="457200" indent="-457200">
                        <a:buFont typeface="+mj-lt"/>
                        <a:buAutoNum type="arabicPeriod" startAt="16"/>
                      </a:pPr>
                      <a:r>
                        <a:rPr lang="ru-RU" sz="230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Цыкунов И. А.</a:t>
                      </a:r>
                      <a:endParaRPr lang="ru-RU" sz="2300" dirty="0" smtClean="0">
                        <a:solidFill>
                          <a:srgbClr val="8A73AB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  <a:p>
                      <a:pPr marL="457200" indent="-457200">
                        <a:buFont typeface="+mj-lt"/>
                        <a:buAutoNum type="arabicPeriod" startAt="16"/>
                      </a:pPr>
                      <a:r>
                        <a:rPr lang="ru-RU" sz="230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Чепорова </a:t>
                      </a:r>
                      <a:r>
                        <a:rPr lang="ru-RU" sz="230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Г. Е. </a:t>
                      </a:r>
                      <a:endParaRPr lang="ru-RU" sz="2300" dirty="0" smtClean="0">
                        <a:solidFill>
                          <a:srgbClr val="8A73AB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  <a:p>
                      <a:pPr marL="457200" indent="-457200">
                        <a:buFont typeface="+mj-lt"/>
                        <a:buAutoNum type="arabicPeriod" startAt="16"/>
                      </a:pPr>
                      <a:r>
                        <a:rPr lang="ru-RU" sz="230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Шаталина Е. Ф.</a:t>
                      </a:r>
                    </a:p>
                    <a:p>
                      <a:pPr marL="457200" indent="-457200">
                        <a:buFont typeface="+mj-lt"/>
                        <a:buAutoNum type="arabicPeriod" startAt="16"/>
                      </a:pPr>
                      <a:r>
                        <a:rPr lang="ru-RU" sz="230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Щербакова</a:t>
                      </a:r>
                      <a:r>
                        <a:rPr lang="ru-RU" sz="2300" baseline="0" dirty="0" smtClean="0">
                          <a:solidFill>
                            <a:srgbClr val="8A73AB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 М. Н.</a:t>
                      </a:r>
                      <a:endParaRPr lang="ru-RU" sz="2300" dirty="0" smtClean="0">
                        <a:solidFill>
                          <a:srgbClr val="8A73AB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  <a:p>
                      <a:pPr marL="457200" indent="-457200">
                        <a:buFont typeface="+mj-lt"/>
                        <a:buAutoNum type="arabicPeriod" startAt="14"/>
                      </a:pPr>
                      <a:endParaRPr lang="ru-RU" sz="2300" dirty="0">
                        <a:solidFill>
                          <a:srgbClr val="8A73AB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endParaRPr>
                    </a:p>
                  </a:txBody>
                  <a:tcPr marL="86495" marR="86495" marT="43248" marB="43248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493142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910059"/>
              </p:ext>
            </p:extLst>
          </p:nvPr>
        </p:nvGraphicFramePr>
        <p:xfrm>
          <a:off x="457200" y="952781"/>
          <a:ext cx="7703754" cy="5036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>
          <a:xfrm>
            <a:off x="457200" y="116661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ln w="28575">
                  <a:solidFill>
                    <a:srgbClr val="A585B1"/>
                  </a:solidFill>
                  <a:prstDash val="solid"/>
                </a:ln>
                <a:solidFill>
                  <a:srgbClr val="3F3F9A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ОБУЧАЮЩИЕСЯ, ВОВЛЕЧЕННЫЕ В НИД</a:t>
            </a:r>
            <a:endParaRPr lang="ru-RU" sz="2800" b="1" dirty="0">
              <a:ln w="28575">
                <a:solidFill>
                  <a:srgbClr val="A585B1"/>
                </a:solidFill>
                <a:prstDash val="solid"/>
              </a:ln>
              <a:solidFill>
                <a:srgbClr val="3F3F9A"/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  <a:latin typeface="Cambria Math" panose="02040503050406030204" pitchFamily="18" charset="0"/>
              <a:ea typeface="Cambria Math" panose="020405030504060302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67744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n w="28575">
                  <a:solidFill>
                    <a:srgbClr val="A585B1"/>
                  </a:solidFill>
                  <a:prstDash val="solid"/>
                </a:ln>
                <a:solidFill>
                  <a:srgbClr val="3F3F9A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ВИДЫ НАУЧНО-ИССЛЕДОВАТЕЛЬСКОЙ ДЕЯТЕЛЬНОСТИ</a:t>
            </a:r>
            <a:endParaRPr lang="ru-RU" sz="2800" b="1" dirty="0">
              <a:ln w="28575">
                <a:solidFill>
                  <a:srgbClr val="A585B1"/>
                </a:solidFill>
                <a:prstDash val="solid"/>
              </a:ln>
              <a:solidFill>
                <a:srgbClr val="3F3F9A"/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8995676"/>
              </p:ext>
            </p:extLst>
          </p:nvPr>
        </p:nvGraphicFramePr>
        <p:xfrm>
          <a:off x="910987" y="1627496"/>
          <a:ext cx="6803409" cy="4705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783878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28998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n w="28575">
                  <a:solidFill>
                    <a:srgbClr val="A585B1"/>
                  </a:solidFill>
                  <a:prstDash val="solid"/>
                </a:ln>
                <a:solidFill>
                  <a:srgbClr val="3F3F9A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УЧАСТИЕ ОБУЧАЮЩИХСЯ В КОНФЕРЕНЦИЯХ</a:t>
            </a:r>
            <a:endParaRPr lang="ru-RU" sz="2800" b="1" dirty="0">
              <a:ln w="28575">
                <a:solidFill>
                  <a:srgbClr val="A585B1"/>
                </a:solidFill>
                <a:prstDash val="solid"/>
              </a:ln>
              <a:solidFill>
                <a:srgbClr val="3F3F9A"/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  <a:latin typeface="Cambria Math" panose="02040503050406030204" pitchFamily="18" charset="0"/>
              <a:ea typeface="Cambria Math" panose="02040503050406030204" pitchFamily="18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685157"/>
              </p:ext>
            </p:extLst>
          </p:nvPr>
        </p:nvGraphicFramePr>
        <p:xfrm>
          <a:off x="123239" y="1014002"/>
          <a:ext cx="8563561" cy="5598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861448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9905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n w="28575">
                  <a:solidFill>
                    <a:srgbClr val="A585B1"/>
                  </a:solidFill>
                  <a:prstDash val="solid"/>
                </a:ln>
                <a:solidFill>
                  <a:srgbClr val="3F3F9A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УЧАСТИЕ ОБУЧАЮЩИХСЯ В </a:t>
            </a:r>
            <a:r>
              <a:rPr lang="ru-RU" sz="2800" b="1" dirty="0" smtClean="0">
                <a:ln w="28575">
                  <a:solidFill>
                    <a:srgbClr val="A585B1"/>
                  </a:solidFill>
                  <a:prstDash val="solid"/>
                </a:ln>
                <a:solidFill>
                  <a:srgbClr val="3F3F9A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УЧЕБНЫХ ОЛИМПИАДАХ</a:t>
            </a:r>
            <a:endParaRPr lang="ru-RU" sz="2800" b="1" dirty="0">
              <a:ln w="28575">
                <a:solidFill>
                  <a:srgbClr val="A585B1"/>
                </a:solidFill>
                <a:prstDash val="solid"/>
              </a:ln>
              <a:solidFill>
                <a:srgbClr val="3F3F9A"/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  <a:latin typeface="Cambria Math" panose="02040503050406030204" pitchFamily="18" charset="0"/>
              <a:ea typeface="Cambria Math" panose="02040503050406030204" pitchFamily="18" charset="0"/>
              <a:cs typeface="Arial" pitchFamily="34" charset="0"/>
            </a:endParaRPr>
          </a:p>
        </p:txBody>
      </p:sp>
      <p:graphicFrame>
        <p:nvGraphicFramePr>
          <p:cNvPr id="6" name="Диаграмм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987946"/>
              </p:ext>
            </p:extLst>
          </p:nvPr>
        </p:nvGraphicFramePr>
        <p:xfrm>
          <a:off x="0" y="947469"/>
          <a:ext cx="8863812" cy="5794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154191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57200" y="116661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ln w="28575">
                  <a:solidFill>
                    <a:srgbClr val="A585B1"/>
                  </a:solidFill>
                  <a:prstDash val="solid"/>
                </a:ln>
                <a:solidFill>
                  <a:srgbClr val="3F3F9A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УЧАСТИЕ ОБУЧАЮЩИХСЯ В ОЛИМПИАДАХ ПРОФЕССИОНАЛЬНОГО МАСТЕРСТВА</a:t>
            </a:r>
            <a:endParaRPr lang="ru-RU" sz="2800" b="1" dirty="0">
              <a:ln w="28575">
                <a:solidFill>
                  <a:srgbClr val="A585B1"/>
                </a:solidFill>
                <a:prstDash val="solid"/>
              </a:ln>
              <a:solidFill>
                <a:srgbClr val="3F3F9A"/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  <a:latin typeface="Cambria Math" panose="02040503050406030204" pitchFamily="18" charset="0"/>
              <a:ea typeface="Cambria Math" panose="02040503050406030204" pitchFamily="18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209066"/>
              </p:ext>
            </p:extLst>
          </p:nvPr>
        </p:nvGraphicFramePr>
        <p:xfrm>
          <a:off x="0" y="928048"/>
          <a:ext cx="8889792" cy="5811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120167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457200" y="116661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ln w="28575">
                  <a:solidFill>
                    <a:srgbClr val="A585B1"/>
                  </a:solidFill>
                  <a:prstDash val="solid"/>
                </a:ln>
                <a:solidFill>
                  <a:srgbClr val="3F3F9A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УЧАСТИЕ ОБУЧАЮЩИХСЯ В КОНКУРСАХ</a:t>
            </a:r>
            <a:endParaRPr lang="ru-RU" sz="2800" b="1" dirty="0">
              <a:ln w="28575">
                <a:solidFill>
                  <a:srgbClr val="A585B1"/>
                </a:solidFill>
                <a:prstDash val="solid"/>
              </a:ln>
              <a:solidFill>
                <a:srgbClr val="3F3F9A"/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  <a:latin typeface="Cambria Math" panose="02040503050406030204" pitchFamily="18" charset="0"/>
              <a:ea typeface="Cambria Math" panose="02040503050406030204" pitchFamily="18" charset="0"/>
              <a:cs typeface="Arial" pitchFamily="34" charset="0"/>
            </a:endParaRPr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744396"/>
              </p:ext>
            </p:extLst>
          </p:nvPr>
        </p:nvGraphicFramePr>
        <p:xfrm>
          <a:off x="0" y="927188"/>
          <a:ext cx="8891108" cy="5812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093245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57200" y="116661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ln w="28575">
                  <a:solidFill>
                    <a:srgbClr val="A585B1"/>
                  </a:solidFill>
                  <a:prstDash val="solid"/>
                </a:ln>
                <a:solidFill>
                  <a:srgbClr val="3F3F9A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УЧАСТИЕ ОБУЧАЮЩИХСЯ В ПУБЛИКАЦИЯХ</a:t>
            </a:r>
            <a:endParaRPr lang="ru-RU" sz="2800" b="1" dirty="0">
              <a:ln w="28575">
                <a:solidFill>
                  <a:srgbClr val="A585B1"/>
                </a:solidFill>
                <a:prstDash val="solid"/>
              </a:ln>
              <a:solidFill>
                <a:srgbClr val="3F3F9A"/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  <a:latin typeface="Cambria Math" panose="02040503050406030204" pitchFamily="18" charset="0"/>
              <a:ea typeface="Cambria Math" panose="02040503050406030204" pitchFamily="18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799519"/>
              </p:ext>
            </p:extLst>
          </p:nvPr>
        </p:nvGraphicFramePr>
        <p:xfrm>
          <a:off x="-101950" y="688161"/>
          <a:ext cx="8910671" cy="5825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861228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457200" y="116661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ln w="28575">
                  <a:solidFill>
                    <a:srgbClr val="A585B1"/>
                  </a:solidFill>
                  <a:prstDash val="solid"/>
                </a:ln>
                <a:solidFill>
                  <a:srgbClr val="3F3F9A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СТРУКТУРА НИД В 2018 - 2019 УЧЕБНОМ ГОДУ</a:t>
            </a:r>
            <a:endParaRPr lang="ru-RU" sz="2800" b="1" dirty="0">
              <a:ln w="28575">
                <a:solidFill>
                  <a:srgbClr val="A585B1"/>
                </a:solidFill>
                <a:prstDash val="solid"/>
              </a:ln>
              <a:solidFill>
                <a:srgbClr val="3F3F9A"/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  <a:latin typeface="Cambria Math" panose="02040503050406030204" pitchFamily="18" charset="0"/>
              <a:ea typeface="Cambria Math" panose="02040503050406030204" pitchFamily="18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339201"/>
              </p:ext>
            </p:extLst>
          </p:nvPr>
        </p:nvGraphicFramePr>
        <p:xfrm>
          <a:off x="156949" y="1168194"/>
          <a:ext cx="8352023" cy="5460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154996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116661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ln w="28575">
                  <a:solidFill>
                    <a:srgbClr val="A585B1"/>
                  </a:solidFill>
                  <a:prstDash val="solid"/>
                </a:ln>
                <a:solidFill>
                  <a:srgbClr val="3F3F9A"/>
                </a:solidFill>
                <a:effectLst>
                  <a:innerShdw blurRad="63500" dist="50800" dir="5400000">
                    <a:prstClr val="black">
                      <a:alpha val="50000"/>
                    </a:prstClr>
                  </a:innerShdw>
                </a:effectLst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НИД ПО СПЕЦИАЛЬНОСТЯМ</a:t>
            </a:r>
            <a:endParaRPr lang="ru-RU" sz="2800" b="1" dirty="0">
              <a:ln w="28575">
                <a:solidFill>
                  <a:srgbClr val="A585B1"/>
                </a:solidFill>
                <a:prstDash val="solid"/>
              </a:ln>
              <a:solidFill>
                <a:srgbClr val="3F3F9A"/>
              </a:solidFill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  <a:latin typeface="Cambria Math" panose="02040503050406030204" pitchFamily="18" charset="0"/>
              <a:ea typeface="Cambria Math" panose="02040503050406030204" pitchFamily="18" charset="0"/>
              <a:cs typeface="Arial" pitchFamily="34" charset="0"/>
            </a:endParaRPr>
          </a:p>
        </p:txBody>
      </p:sp>
      <p:graphicFrame>
        <p:nvGraphicFramePr>
          <p:cNvPr id="3" name="Диаграмм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3287824"/>
              </p:ext>
            </p:extLst>
          </p:nvPr>
        </p:nvGraphicFramePr>
        <p:xfrm>
          <a:off x="0" y="819594"/>
          <a:ext cx="9013940" cy="5892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864977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78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4" id="{7A3EAED3-E916-48B2-8D5C-0010419FFDBC}" vid="{04448053-BFE3-43EF-8B48-BF559F705766}"/>
    </a:ext>
  </a:extLst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books">
  <a:themeElements>
    <a:clrScheme name="Газетная бумага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578</Template>
  <TotalTime>416</TotalTime>
  <Words>211</Words>
  <Application>Microsoft Office PowerPoint</Application>
  <PresentationFormat>Экран (4:3)</PresentationFormat>
  <Paragraphs>52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12</vt:i4>
      </vt:variant>
    </vt:vector>
  </HeadingPairs>
  <TitlesOfParts>
    <vt:vector size="23" baseType="lpstr">
      <vt:lpstr>맑은 고딕</vt:lpstr>
      <vt:lpstr>Arial</vt:lpstr>
      <vt:lpstr>Calibri</vt:lpstr>
      <vt:lpstr>Cambria Math</vt:lpstr>
      <vt:lpstr>Times New Roman</vt:lpstr>
      <vt:lpstr>578</vt:lpstr>
      <vt:lpstr>Custom Design</vt:lpstr>
      <vt:lpstr>Тема4</vt:lpstr>
      <vt:lpstr>1_Custom Design</vt:lpstr>
      <vt:lpstr>Diseño predeterminado</vt:lpstr>
      <vt:lpstr>books</vt:lpstr>
      <vt:lpstr>НАУЧНО-ИССЛЕДОВАТЕЛЬСКАЯ ДЕЯТЕЛЬНОСТЬ ОБУЧАЮЩИХСЯ ТАВРИЧЕСКОГО КОЛЛЕДЖА 2018 - 2019   УЧЕБНЫЙ ГОД   </vt:lpstr>
      <vt:lpstr>ВИДЫ НАУЧНО-ИССЛЕДОВАТЕЛЬСКОЙ ДЕЯТЕЛЬНОСТИ</vt:lpstr>
      <vt:lpstr>УЧАСТИЕ ОБУЧАЮЩИХСЯ В КОНФЕРЕНЦИЯХ</vt:lpstr>
      <vt:lpstr>УЧАСТИЕ ОБУЧАЮЩИХСЯ В УЧЕБНЫХ ОЛИМПИАДАХ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Любовь</dc:creator>
  <cp:lastModifiedBy>Любовь</cp:lastModifiedBy>
  <cp:revision>76</cp:revision>
  <dcterms:created xsi:type="dcterms:W3CDTF">2019-04-17T13:41:47Z</dcterms:created>
  <dcterms:modified xsi:type="dcterms:W3CDTF">2019-04-22T12:08:43Z</dcterms:modified>
</cp:coreProperties>
</file>