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7" r:id="rId6"/>
    <p:sldId id="268" r:id="rId7"/>
    <p:sldId id="270" r:id="rId8"/>
    <p:sldId id="271" r:id="rId9"/>
    <p:sldId id="272" r:id="rId10"/>
    <p:sldId id="263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8"/>
          <c:y val="0.11796683575499291"/>
          <c:w val="0.89902506919653802"/>
          <c:h val="0.419809336871965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1498427024236963E-3"/>
                  <c:y val="-0.171990269931700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2C-494B-A6F6-BE4F171BF199}"/>
                </c:ext>
              </c:extLst>
            </c:dLbl>
            <c:dLbl>
              <c:idx val="1"/>
              <c:layout>
                <c:manualLayout>
                  <c:x val="1.1498427024236963E-3"/>
                  <c:y val="-7.40226332417179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2C-494B-A6F6-BE4F171BF199}"/>
                </c:ext>
              </c:extLst>
            </c:dLbl>
            <c:dLbl>
              <c:idx val="2"/>
              <c:layout>
                <c:manualLayout>
                  <c:x val="0"/>
                  <c:y val="-6.64919988624508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2C-494B-A6F6-BE4F171BF199}"/>
                </c:ext>
              </c:extLst>
            </c:dLbl>
            <c:dLbl>
              <c:idx val="3"/>
              <c:layout>
                <c:manualLayout>
                  <c:x val="-1.1498427024236963E-3"/>
                  <c:y val="-0.150272382488165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2C-494B-A6F6-BE4F171BF199}"/>
                </c:ext>
              </c:extLst>
            </c:dLbl>
            <c:dLbl>
              <c:idx val="4"/>
              <c:layout>
                <c:manualLayout>
                  <c:x val="1.1498427024236963E-3"/>
                  <c:y val="-0.139647629204747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2C-494B-A6F6-BE4F171BF199}"/>
                </c:ext>
              </c:extLst>
            </c:dLbl>
            <c:dLbl>
              <c:idx val="5"/>
              <c:layout>
                <c:manualLayout>
                  <c:x val="2.2996854048473927E-3"/>
                  <c:y val="-0.332771140946657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2C-494B-A6F6-BE4F171BF199}"/>
                </c:ext>
              </c:extLst>
            </c:dLbl>
            <c:dLbl>
              <c:idx val="6"/>
              <c:layout>
                <c:manualLayout>
                  <c:x val="-1.1498427024236963E-3"/>
                  <c:y val="-0.101679435182121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2C-494B-A6F6-BE4F171BF199}"/>
                </c:ext>
              </c:extLst>
            </c:dLbl>
            <c:dLbl>
              <c:idx val="7"/>
              <c:layout>
                <c:manualLayout>
                  <c:x val="-1.1498427024236963E-3"/>
                  <c:y val="-6.06171222553443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2C-494B-A6F6-BE4F171BF1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</c:v>
                </c:pt>
                <c:pt idx="1">
                  <c:v>1</c:v>
                </c:pt>
                <c:pt idx="2">
                  <c:v>5</c:v>
                </c:pt>
                <c:pt idx="3">
                  <c:v>40</c:v>
                </c:pt>
                <c:pt idx="4">
                  <c:v>38</c:v>
                </c:pt>
                <c:pt idx="5">
                  <c:v>124</c:v>
                </c:pt>
                <c:pt idx="6">
                  <c:v>23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2C-494B-A6F6-BE4F171BF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556288"/>
        <c:axId val="46557824"/>
      </c:barChart>
      <c:catAx>
        <c:axId val="4655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6557824"/>
        <c:crosses val="autoZero"/>
        <c:auto val="1"/>
        <c:lblAlgn val="ctr"/>
        <c:lblOffset val="100"/>
        <c:noMultiLvlLbl val="0"/>
      </c:catAx>
      <c:valAx>
        <c:axId val="465578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465562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8"/>
          <c:y val="0.11796683575499289"/>
          <c:w val="0.89902506919653791"/>
          <c:h val="0.419809336871965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5.7913956407617422E-5"/>
                  <c:y val="-0.29848359286270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C3-4AC8-BD1F-983D68CB234C}"/>
                </c:ext>
              </c:extLst>
            </c:dLbl>
            <c:dLbl>
              <c:idx val="1"/>
              <c:layout>
                <c:manualLayout>
                  <c:x val="1.2076343717904827E-3"/>
                  <c:y val="-6.6814161529166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C3-4AC8-BD1F-983D68CB234C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C3-4AC8-BD1F-983D68CB234C}"/>
                </c:ext>
              </c:extLst>
            </c:dLbl>
            <c:dLbl>
              <c:idx val="3"/>
              <c:layout>
                <c:manualLayout>
                  <c:x val="-1.2656434250065682E-3"/>
                  <c:y val="-0.275906629179346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C3-4AC8-BD1F-983D68CB234C}"/>
                </c:ext>
              </c:extLst>
            </c:dLbl>
            <c:dLbl>
              <c:idx val="4"/>
              <c:layout>
                <c:manualLayout>
                  <c:x val="-1.2656434250067454E-3"/>
                  <c:y val="-0.272799538900448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C3-4AC8-BD1F-983D68CB234C}"/>
                </c:ext>
              </c:extLst>
            </c:dLbl>
            <c:dLbl>
              <c:idx val="5"/>
              <c:layout>
                <c:manualLayout>
                  <c:x val="-1.1498155121914108E-3"/>
                  <c:y val="-7.96008032471851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C3-4AC8-BD1F-983D68CB234C}"/>
                </c:ext>
              </c:extLst>
            </c:dLbl>
            <c:dLbl>
              <c:idx val="6"/>
              <c:layout>
                <c:manualLayout>
                  <c:x val="-2.2997261211913727E-3"/>
                  <c:y val="-9.27909989984689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C3-4AC8-BD1F-983D68CB234C}"/>
                </c:ext>
              </c:extLst>
            </c:dLbl>
            <c:dLbl>
              <c:idx val="7"/>
              <c:layout>
                <c:manualLayout>
                  <c:x val="0"/>
                  <c:y val="-5.62144333536029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C3-4AC8-BD1F-983D68CB2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216</c:v>
                </c:pt>
                <c:pt idx="1">
                  <c:v>5</c:v>
                </c:pt>
                <c:pt idx="2">
                  <c:v>17</c:v>
                </c:pt>
                <c:pt idx="3">
                  <c:v>190</c:v>
                </c:pt>
                <c:pt idx="4">
                  <c:v>186</c:v>
                </c:pt>
                <c:pt idx="5">
                  <c:v>25</c:v>
                </c:pt>
                <c:pt idx="6">
                  <c:v>46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C3-4AC8-BD1F-983D68CB2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12960"/>
        <c:axId val="47114496"/>
      </c:barChart>
      <c:catAx>
        <c:axId val="471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7114496"/>
        <c:crosses val="autoZero"/>
        <c:auto val="1"/>
        <c:lblAlgn val="ctr"/>
        <c:lblOffset val="100"/>
        <c:noMultiLvlLbl val="0"/>
      </c:catAx>
      <c:valAx>
        <c:axId val="471144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471129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8"/>
          <c:y val="0.11796683575499289"/>
          <c:w val="0.89902506919653791"/>
          <c:h val="0.419809336871965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C85C0">
                <a:lumMod val="50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2656434250066513E-3"/>
                  <c:y val="-0.293422850626634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6B-450C-B453-93656C1EDEB8}"/>
                </c:ext>
              </c:extLst>
            </c:dLbl>
            <c:dLbl>
              <c:idx val="1"/>
              <c:layout>
                <c:manualLayout>
                  <c:x val="-2.4155540340066186E-3"/>
                  <c:y val="-6.38955190334559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6B-450C-B453-93656C1EDEB8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6B-450C-B453-93656C1EDEB8}"/>
                </c:ext>
              </c:extLst>
            </c:dLbl>
            <c:dLbl>
              <c:idx val="3"/>
              <c:layout>
                <c:manualLayout>
                  <c:x val="-1.2656434250066569E-3"/>
                  <c:y val="-0.156242286855215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6B-450C-B453-93656C1EDEB8}"/>
                </c:ext>
              </c:extLst>
            </c:dLbl>
            <c:dLbl>
              <c:idx val="4"/>
              <c:layout>
                <c:manualLayout>
                  <c:x val="-2.4733728936056905E-3"/>
                  <c:y val="-0.202752578632135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6B-450C-B453-93656C1EDEB8}"/>
                </c:ext>
              </c:extLst>
            </c:dLbl>
            <c:dLbl>
              <c:idx val="5"/>
              <c:layout>
                <c:manualLayout>
                  <c:x val="-1.1498155121914108E-3"/>
                  <c:y val="-0.269312565468368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6B-450C-B453-93656C1EDEB8}"/>
                </c:ext>
              </c:extLst>
            </c:dLbl>
            <c:dLbl>
              <c:idx val="6"/>
              <c:layout>
                <c:manualLayout>
                  <c:x val="-2.2996854048473936E-3"/>
                  <c:y val="-6.65231873447842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6B-450C-B453-93656C1EDEB8}"/>
                </c:ext>
              </c:extLst>
            </c:dLbl>
            <c:dLbl>
              <c:idx val="7"/>
              <c:layout>
                <c:manualLayout>
                  <c:x val="0"/>
                  <c:y val="-5.91330758493134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6B-450C-B453-93656C1EDE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13</c:v>
                </c:pt>
                <c:pt idx="5">
                  <c:v>18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6B-450C-B453-93656C1ED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430144"/>
        <c:axId val="51431680"/>
      </c:barChart>
      <c:catAx>
        <c:axId val="5143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431680"/>
        <c:crosses val="autoZero"/>
        <c:auto val="1"/>
        <c:lblAlgn val="ctr"/>
        <c:lblOffset val="100"/>
        <c:noMultiLvlLbl val="0"/>
      </c:catAx>
      <c:valAx>
        <c:axId val="514316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5143014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8"/>
          <c:y val="0.11796683575499289"/>
          <c:w val="0.89902506919653791"/>
          <c:h val="0.419809336871965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809EC2">
                <a:lumMod val="75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-1.1498155121914164E-3"/>
                  <c:y val="-0.321392868124700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E8-4B84-9F74-AA4C62D082D8}"/>
                </c:ext>
              </c:extLst>
            </c:dLbl>
            <c:dLbl>
              <c:idx val="1"/>
              <c:layout>
                <c:manualLayout>
                  <c:x val="2.4153638403895173E-3"/>
                  <c:y val="-6.0976876537745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E8-4B84-9F74-AA4C62D082D8}"/>
                </c:ext>
              </c:extLst>
            </c:dLbl>
            <c:dLbl>
              <c:idx val="2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E8-4B84-9F74-AA4C62D082D8}"/>
                </c:ext>
              </c:extLst>
            </c:dLbl>
            <c:dLbl>
              <c:idx val="3"/>
              <c:layout>
                <c:manualLayout>
                  <c:x val="-1.2656434250066567E-3"/>
                  <c:y val="-0.138730431880952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E8-4B84-9F74-AA4C62D082D8}"/>
                </c:ext>
              </c:extLst>
            </c:dLbl>
            <c:dLbl>
              <c:idx val="4"/>
              <c:layout>
                <c:manualLayout>
                  <c:x val="-2.4733728936056905E-3"/>
                  <c:y val="-5.97388665279507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E8-4B84-9F74-AA4C62D082D8}"/>
                </c:ext>
              </c:extLst>
            </c:dLbl>
            <c:dLbl>
              <c:idx val="5"/>
              <c:layout>
                <c:manualLayout>
                  <c:x val="1.2656434250066569E-3"/>
                  <c:y val="-6.20889482729220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E8-4B84-9F74-AA4C62D082D8}"/>
                </c:ext>
              </c:extLst>
            </c:dLbl>
            <c:dLbl>
              <c:idx val="6"/>
              <c:layout>
                <c:manualLayout>
                  <c:x val="-2.2996854048473936E-3"/>
                  <c:y val="-6.65231873447842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E8-4B84-9F74-AA4C62D082D8}"/>
                </c:ext>
              </c:extLst>
            </c:dLbl>
            <c:dLbl>
              <c:idx val="7"/>
              <c:layout>
                <c:manualLayout>
                  <c:x val="0"/>
                  <c:y val="-5.91330758493134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E8-4B84-9F74-AA4C62D082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E8-4B84-9F74-AA4C62D08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968640"/>
        <c:axId val="57717120"/>
      </c:barChart>
      <c:catAx>
        <c:axId val="5196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717120"/>
        <c:crosses val="autoZero"/>
        <c:auto val="1"/>
        <c:lblAlgn val="ctr"/>
        <c:lblOffset val="100"/>
        <c:noMultiLvlLbl val="0"/>
      </c:catAx>
      <c:valAx>
        <c:axId val="577171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519686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63E4-417D-9472-747DD6774EA3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63E4-417D-9472-747DD6774EA3}"/>
              </c:ext>
            </c:extLst>
          </c:dPt>
          <c:dLbls>
            <c:dLbl>
              <c:idx val="0"/>
              <c:layout>
                <c:manualLayout>
                  <c:x val="-0.11159905283578683"/>
                  <c:y val="0.1310269555394163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E4-417D-9472-747DD6774EA3}"/>
                </c:ext>
              </c:extLst>
            </c:dLbl>
            <c:dLbl>
              <c:idx val="1"/>
              <c:layout>
                <c:manualLayout>
                  <c:x val="0.19218675111263267"/>
                  <c:y val="-0.234418107046008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E4-417D-9472-747DD6774EA3}"/>
                </c:ext>
              </c:extLst>
            </c:dLbl>
            <c:dLbl>
              <c:idx val="2"/>
              <c:layout>
                <c:manualLayout>
                  <c:x val="3.4092966640039558E-2"/>
                  <c:y val="8.4696616018266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E4-417D-9472-747DD6774EA3}"/>
                </c:ext>
              </c:extLst>
            </c:dLbl>
            <c:dLbl>
              <c:idx val="3"/>
              <c:layout>
                <c:manualLayout>
                  <c:x val="1.7438567461675988E-2"/>
                  <c:y val="7.17605744975058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E4-417D-9472-747DD6774EA3}"/>
                </c:ext>
              </c:extLst>
            </c:dLbl>
            <c:dLbl>
              <c:idx val="4"/>
              <c:layout>
                <c:manualLayout>
                  <c:x val="1.8845334550572482E-2"/>
                  <c:y val="5.49617152241448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E4-417D-9472-747DD6774EA3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Конференции</c:v>
                </c:pt>
                <c:pt idx="1">
                  <c:v>Олимпиады (учебные)</c:v>
                </c:pt>
                <c:pt idx="2">
                  <c:v>Конкурсы</c:v>
                </c:pt>
                <c:pt idx="3">
                  <c:v>Публикации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282</c:v>
                </c:pt>
                <c:pt idx="1">
                  <c:v>688</c:v>
                </c:pt>
                <c:pt idx="2">
                  <c:v>65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E4-417D-9472-747DD6774E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677108296245578E-2"/>
          <c:y val="0"/>
          <c:w val="0.96940469397847029"/>
          <c:h val="6.4633776844267576E-2"/>
        </c:manualLayout>
      </c:layout>
      <c:overlay val="0"/>
      <c:txPr>
        <a:bodyPr/>
        <a:lstStyle/>
        <a:p>
          <a:pPr>
            <a:defRPr sz="2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31419985545303E-2"/>
          <c:y val="3.7303559093192662E-2"/>
          <c:w val="0.85422286888052035"/>
          <c:h val="0.44174023276678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52</c:v>
                </c:pt>
                <c:pt idx="1">
                  <c:v>1</c:v>
                </c:pt>
                <c:pt idx="2">
                  <c:v>5</c:v>
                </c:pt>
                <c:pt idx="3">
                  <c:v>40</c:v>
                </c:pt>
                <c:pt idx="4">
                  <c:v>38</c:v>
                </c:pt>
                <c:pt idx="5">
                  <c:v>124</c:v>
                </c:pt>
                <c:pt idx="6">
                  <c:v>23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0-4BAC-BED7-7719A860D0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Олимпиады (учебные)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216</c:v>
                </c:pt>
                <c:pt idx="1">
                  <c:v>5</c:v>
                </c:pt>
                <c:pt idx="2">
                  <c:v>17</c:v>
                </c:pt>
                <c:pt idx="3">
                  <c:v>190</c:v>
                </c:pt>
                <c:pt idx="4">
                  <c:v>186</c:v>
                </c:pt>
                <c:pt idx="5">
                  <c:v>25</c:v>
                </c:pt>
                <c:pt idx="6">
                  <c:v>46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0-4BAC-BED7-7719A860D0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13</c:v>
                </c:pt>
                <c:pt idx="5">
                  <c:v>18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D0-4BAC-BED7-7719A860D0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38.02.03 Операционная деятельность в логистике</c:v>
                </c:pt>
                <c:pt idx="3">
                  <c:v>38.02.06 Финансы</c:v>
                </c:pt>
                <c:pt idx="4">
                  <c:v>43.02.10 Туризм</c:v>
                </c:pt>
                <c:pt idx="5">
                  <c:v>54.02.01 Дизайн (по отраслям)</c:v>
                </c:pt>
                <c:pt idx="6">
                  <c:v>42.02.02 Издательское дело</c:v>
                </c:pt>
                <c:pt idx="7">
                  <c:v>18.02.01 Аналитический контроль качества химических соединений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D0-4BAC-BED7-7719A860D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359808"/>
        <c:axId val="58361344"/>
      </c:barChart>
      <c:catAx>
        <c:axId val="5835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flat">
            <a:solidFill>
              <a:schemeClr val="accent1">
                <a:lumMod val="20000"/>
                <a:lumOff val="80000"/>
              </a:schemeClr>
            </a:solidFill>
            <a:prstDash val="sysDot"/>
          </a:ln>
        </c:spPr>
        <c:txPr>
          <a:bodyPr/>
          <a:lstStyle/>
          <a:p>
            <a:pPr>
              <a:defRPr sz="11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361344"/>
        <c:crosses val="autoZero"/>
        <c:auto val="1"/>
        <c:lblAlgn val="ctr"/>
        <c:lblOffset val="100"/>
        <c:noMultiLvlLbl val="0"/>
      </c:catAx>
      <c:valAx>
        <c:axId val="58361344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accent1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359808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>
        <c:manualLayout>
          <c:xMode val="edge"/>
          <c:yMode val="edge"/>
          <c:x val="9.0568203431092884E-2"/>
          <c:y val="0"/>
          <c:w val="0.86112261782494581"/>
          <c:h val="4.4321473276064213E-2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5CE-4E8C-A9F7-6E4A4EB56695}"/>
              </c:ext>
            </c:extLst>
          </c:dPt>
          <c:dLbls>
            <c:dLbl>
              <c:idx val="0"/>
              <c:layout>
                <c:manualLayout>
                  <c:x val="-0.15088554148122793"/>
                  <c:y val="9.689525382767325E-2"/>
                </c:manualLayout>
              </c:layout>
              <c:spPr/>
              <c:txPr>
                <a:bodyPr/>
                <a:lstStyle/>
                <a:p>
                  <a:pPr>
                    <a:defRPr sz="5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CE-4E8C-A9F7-6E4A4EB56695}"/>
                </c:ext>
              </c:extLst>
            </c:dLbl>
            <c:dLbl>
              <c:idx val="1"/>
              <c:layout>
                <c:manualLayout>
                  <c:x val="0.2323681482749439"/>
                  <c:y val="-0.15528074353221935"/>
                </c:manualLayout>
              </c:layout>
              <c:spPr/>
              <c:txPr>
                <a:bodyPr/>
                <a:lstStyle/>
                <a:p>
                  <a:pPr>
                    <a:defRPr sz="5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CE-4E8C-A9F7-6E4A4EB566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E-4E8C-A9F7-6E4A4EB56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3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736657917760259"/>
          <c:y val="0.16166085006496853"/>
          <c:w val="0.28538704401080306"/>
          <c:h val="0.6708410148786421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DE15A83-4818-4A47-A348-F4A9AFA9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BB980-E8FC-4067-86A7-1D4907E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01FB7-F1A8-433A-BC55-59C7C40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B03DB-2728-4350-BACD-52B9237E3137}"/>
              </a:ext>
            </a:extLst>
          </p:cNvPr>
          <p:cNvSpPr/>
          <p:nvPr userDrawn="1"/>
        </p:nvSpPr>
        <p:spPr>
          <a:xfrm>
            <a:off x="5891514" y="0"/>
            <a:ext cx="630048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FFA21717-33CB-400E-99B3-8F2D814A74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891213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F9860-E7AA-4B15-9EB5-DAA925921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5134" y="136525"/>
            <a:ext cx="5953246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C7889-FEAE-4D81-9328-48F835D9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595324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47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DFF78-39D7-4937-98E8-F57FB15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7F67-7887-4F79-9086-2D4E7C4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47127-0BAA-48A8-B6F8-8F7AF2B6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152EC-92EC-47F8-8905-AEB3824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0B3EC-B4DF-48E5-8D49-912B3B56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77FBE-9365-476D-A0C7-B0BFE240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8A4208-4596-4570-8A48-D601F1ED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68763-5A91-4409-893B-F87ABA4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AE3A2D-50DE-4F80-84DB-FD3E13A5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2462E-A153-40EE-9FBF-CE14C9F9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F8B33-EE05-426A-BB94-37FC4755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B95E92-26F9-42A7-9612-E965D17A1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4C2F5B-A1B9-4449-A41D-B55E31C6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9C5F5A-F6A2-4FBA-845D-97A93F2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B308A-38D5-4D17-AF8B-1EE10530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6F7CB-AC52-43B4-AD6D-AD433BBE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E0C11-F975-45E8-BA3E-55FFB4BA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29AAF6-AF28-4EC4-920C-E10415C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4C7B9-CAC3-42EE-A8E2-0F73AF39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BA44D-A820-4823-89E3-9F96458D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E0266-68E3-4D86-9523-1E4C2F30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C4361-FBF7-455B-A690-B29413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6B34A3-84EB-40F7-AF48-61C84CD74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6928E-2BDC-46DC-A8FE-6610F818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EE9B7-51BC-4834-A25D-F8B9C6BE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9BC63-6A65-46A2-85DF-3D18833C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3E4AB-007C-48CF-8A3A-B64245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C0369-AC97-4306-8FA4-D63F6C15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93BF6-30A5-4619-86E0-C6FCAD4F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9F7F8-0AD7-426E-B538-B6DB07F9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50621-D5FD-43FC-ADA7-81BAB7D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id="{2A4BBBCF-31DF-4475-9E88-8F57A3B2C09E}"/>
              </a:ext>
            </a:extLst>
          </p:cNvPr>
          <p:cNvSpPr/>
          <p:nvPr userDrawn="1"/>
        </p:nvSpPr>
        <p:spPr>
          <a:xfrm>
            <a:off x="0" y="5428527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>
            <a:extLst>
              <a:ext uri="{FF2B5EF4-FFF2-40B4-BE49-F238E27FC236}">
                <a16:creationId xmlns:a16="http://schemas.microsoft.com/office/drawing/2014/main" id="{344C342A-AFC3-4328-946C-6882274610AA}"/>
              </a:ext>
            </a:extLst>
          </p:cNvPr>
          <p:cNvSpPr/>
          <p:nvPr userDrawn="1"/>
        </p:nvSpPr>
        <p:spPr>
          <a:xfrm rot="10800000">
            <a:off x="11173428" y="0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>
            <a:extLst>
              <a:ext uri="{FF2B5EF4-FFF2-40B4-BE49-F238E27FC236}">
                <a16:creationId xmlns:a16="http://schemas.microsoft.com/office/drawing/2014/main" id="{61889BE7-1BC9-4DB5-9627-64C2ABFE345C}"/>
              </a:ext>
            </a:extLst>
          </p:cNvPr>
          <p:cNvSpPr/>
          <p:nvPr userDrawn="1"/>
        </p:nvSpPr>
        <p:spPr>
          <a:xfrm rot="16200000">
            <a:off x="10987271" y="5613903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id="{D7E3AD0D-FD9E-447A-BC7C-9DFB2452477E}"/>
              </a:ext>
            </a:extLst>
          </p:cNvPr>
          <p:cNvSpPr/>
          <p:nvPr userDrawn="1"/>
        </p:nvSpPr>
        <p:spPr>
          <a:xfrm rot="5400000">
            <a:off x="-186160" y="186160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6CDA-E4D9-4680-9160-749F6D68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441D36-FD8D-467A-9F0C-C15D03101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013D4-5D6D-4F16-B92B-DCDC0220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A6D1C-C5C1-4F42-A25A-D272BE54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1FEAB-E3DA-4A2A-B748-4B754A11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B63CB-98F7-4FD2-AE6A-A9D1D0B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7B4AB-69EB-4069-9839-993D2E79C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A4005B-2E7F-4189-B96D-CAEFC1F3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7EA7BC-84F9-4F7B-8CAB-E2239A3A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A9B47-FDE3-4CE0-81AF-A83E6641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2AFF76-4729-4763-A734-414D60F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A0613-0D99-4D1A-B35E-69F2AE2E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61D37-3665-4485-9C81-A0284C59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66577C-7E72-4461-97F1-2EFF35D0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327E4B-ABF3-4BBF-87D0-979FF17CE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838068-9821-41C4-A10F-9F910F92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AFDDEA-5124-47FD-B4EF-22941F87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D7621D-5914-4DCC-8B50-376C51D3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9F542-2397-4C5D-B9B4-43036BE7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41AA3-DEB8-4E03-B716-EE5AD8A3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B8DF54-7B63-463D-A705-C0CD820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E19A30-CCCE-4D0F-A5EA-2694C83C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863358-8F31-42DB-A75E-2CC034FE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D96FC90-666A-41D8-AC3D-8F635019BD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5">
            <a:extLst>
              <a:ext uri="{FF2B5EF4-FFF2-40B4-BE49-F238E27FC236}">
                <a16:creationId xmlns:a16="http://schemas.microsoft.com/office/drawing/2014/main" id="{477A18B6-7186-4923-A2C6-B06CC71BFC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1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75DAD50F-D376-4968-9022-8740455F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5">
            <a:extLst>
              <a:ext uri="{FF2B5EF4-FFF2-40B4-BE49-F238E27FC236}">
                <a16:creationId xmlns:a16="http://schemas.microsoft.com/office/drawing/2014/main" id="{C77762DE-954C-4411-AB2A-49A43212F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7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75DF8B3-B61E-42DF-9749-0A9A8505A4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1175" y="-6906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20D08EE-D804-40FB-AE7E-CEE254F63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88063" y="3430929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02F63D49-B812-486B-B5E6-9C030000DC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22907" y="3429000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8D52F32-A499-4CCC-A1BE-7EF779BE7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24268" y="0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0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5460A7A-40FB-40F9-9F01-826315E49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9" y="474562"/>
            <a:ext cx="3079750" cy="2954438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r">
              <a:buNone/>
              <a:defRPr>
                <a:solidFill>
                  <a:schemeClr val="bg1"/>
                </a:solidFill>
              </a:defRPr>
            </a:lvl2pPr>
            <a:lvl3pPr marL="914400" indent="0" algn="r">
              <a:buNone/>
              <a:defRPr>
                <a:solidFill>
                  <a:schemeClr val="bg1"/>
                </a:solidFill>
              </a:defRPr>
            </a:lvl3pPr>
            <a:lvl4pPr marL="1371600" indent="0" algn="r">
              <a:buNone/>
              <a:defRPr>
                <a:solidFill>
                  <a:schemeClr val="bg1"/>
                </a:solidFill>
              </a:defRPr>
            </a:lvl4pPr>
            <a:lvl5pPr marL="1828800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4E0003B5-56A3-4F15-9E0F-FFAD95C293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6729" y="474562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6F17BB5-1285-4C8E-A946-54AAA5C0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76479" y="3429000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213F24E3-9D87-431E-A109-DE113A138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6729" y="3429000"/>
            <a:ext cx="3079750" cy="2954438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id="{64BCA4AD-2453-4D3A-A6F4-32B0C81B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1" y="1770926"/>
            <a:ext cx="4429768" cy="4612511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9592A19-466D-444B-BE3E-E2D807AE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2" y="365125"/>
            <a:ext cx="442976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5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177DD-DF81-4F80-A921-6C4F2C0A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B142D-96E1-400F-9902-09D8626B2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3BA0E2-FBA8-48E6-91B5-D882FB555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D04A-233C-4E8F-A10D-8C0D98297D7F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981118-B587-4460-83FC-ED85EF5E8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1D7A8-14B2-492F-9F61-6C741CF7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FB2-FA83-4A05-BBB4-8E512F12736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DB681911-E539-4075-B5C8-107AF8BC28C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63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Изображение выглядит как текст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0C8B248D-5DB5-42B4-82E7-5353AFE7CAC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4" b="374"/>
          <a:stretch>
            <a:fillRect/>
          </a:stretch>
        </p:blipFill>
        <p:spPr>
          <a:xfrm>
            <a:off x="0" y="0"/>
            <a:ext cx="424688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42F0B-5640-44F2-AAAA-19FBC87F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1800" y="426720"/>
            <a:ext cx="7934960" cy="577903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ОТЧЁТ </a:t>
            </a:r>
            <a:b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О НАУЧНО-ИССЛЕДОВАТЕЛЬСКОЙ </a:t>
            </a:r>
            <a:b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ДЕЯТЕЛЬНОСТИ </a:t>
            </a:r>
            <a:b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ТАВРИЧЕСКОГО КОЛЛЕДЖА </a:t>
            </a:r>
            <a:b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ЗА 2023 - 2024  (уч. год</a:t>
            </a:r>
            <a:r>
              <a:rPr lang="ru-RU" sz="40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ru-RU" sz="40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44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2AD15-7280-43E7-80A8-7E96F3E2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ОБУЧАЮЩИЕСЯ, ВОВЛЕЧЕННЫЕ В НИД</a:t>
            </a:r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059D828F-248B-4349-9A3E-570A0EF480DE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0301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69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237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 ВОВЛЕЧЕННЫЕ В НИД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3932" y="1506732"/>
            <a:ext cx="6695159" cy="4214191"/>
          </a:xfrm>
        </p:spPr>
        <p:txBody>
          <a:bodyPr numCol="1">
            <a:normAutofit/>
          </a:bodyPr>
          <a:lstStyle/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Власова Анна Николаевна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 Андрей Константинович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Жукова Анжела Игоревна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Лагунова Анна Павловна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Руденко Андрей Владимирович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Соловьев Валерий Иванович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Шаталина Елена Фёдоровна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6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835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ВИДЫ НАУЧНО-ИССЛЕДОВАТЕЛЬСКОЙ ДЕЯТЕЛЬНОСТИ</a:t>
            </a:r>
            <a:b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4000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641245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25336" y="1089212"/>
            <a:ext cx="11018112" cy="5082988"/>
            <a:chOff x="384994" y="1219200"/>
            <a:chExt cx="10997989" cy="5273150"/>
          </a:xfrm>
        </p:grpSpPr>
        <p:sp>
          <p:nvSpPr>
            <p:cNvPr id="9" name="Полилиния 8"/>
            <p:cNvSpPr/>
            <p:nvPr/>
          </p:nvSpPr>
          <p:spPr>
            <a:xfrm>
              <a:off x="384994" y="1219200"/>
              <a:ext cx="2579861" cy="5273150"/>
            </a:xfrm>
            <a:custGeom>
              <a:avLst/>
              <a:gdLst>
                <a:gd name="connsiteX0" fmla="*/ 0 w 2579861"/>
                <a:gd name="connsiteY0" fmla="*/ 257986 h 5273150"/>
                <a:gd name="connsiteX1" fmla="*/ 257986 w 2579861"/>
                <a:gd name="connsiteY1" fmla="*/ 0 h 5273150"/>
                <a:gd name="connsiteX2" fmla="*/ 2321875 w 2579861"/>
                <a:gd name="connsiteY2" fmla="*/ 0 h 5273150"/>
                <a:gd name="connsiteX3" fmla="*/ 2579861 w 2579861"/>
                <a:gd name="connsiteY3" fmla="*/ 257986 h 5273150"/>
                <a:gd name="connsiteX4" fmla="*/ 2579861 w 2579861"/>
                <a:gd name="connsiteY4" fmla="*/ 5015164 h 5273150"/>
                <a:gd name="connsiteX5" fmla="*/ 2321875 w 2579861"/>
                <a:gd name="connsiteY5" fmla="*/ 5273150 h 5273150"/>
                <a:gd name="connsiteX6" fmla="*/ 257986 w 2579861"/>
                <a:gd name="connsiteY6" fmla="*/ 5273150 h 5273150"/>
                <a:gd name="connsiteX7" fmla="*/ 0 w 2579861"/>
                <a:gd name="connsiteY7" fmla="*/ 5015164 h 5273150"/>
                <a:gd name="connsiteX8" fmla="*/ 0 w 2579861"/>
                <a:gd name="connsiteY8" fmla="*/ 257986 h 52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861" h="5273150">
                  <a:moveTo>
                    <a:pt x="0" y="257986"/>
                  </a:moveTo>
                  <a:cubicBezTo>
                    <a:pt x="0" y="115504"/>
                    <a:pt x="115504" y="0"/>
                    <a:pt x="257986" y="0"/>
                  </a:cubicBezTo>
                  <a:lnTo>
                    <a:pt x="2321875" y="0"/>
                  </a:lnTo>
                  <a:cubicBezTo>
                    <a:pt x="2464357" y="0"/>
                    <a:pt x="2579861" y="115504"/>
                    <a:pt x="2579861" y="257986"/>
                  </a:cubicBezTo>
                  <a:lnTo>
                    <a:pt x="2579861" y="5015164"/>
                  </a:lnTo>
                  <a:cubicBezTo>
                    <a:pt x="2579861" y="5157646"/>
                    <a:pt x="2464357" y="5273150"/>
                    <a:pt x="2321875" y="5273150"/>
                  </a:cubicBezTo>
                  <a:lnTo>
                    <a:pt x="257986" y="5273150"/>
                  </a:lnTo>
                  <a:cubicBezTo>
                    <a:pt x="115504" y="5273150"/>
                    <a:pt x="0" y="5157646"/>
                    <a:pt x="0" y="5015164"/>
                  </a:cubicBezTo>
                  <a:lnTo>
                    <a:pt x="0" y="25798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3801695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  <a:t>Конференции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0" name="Полилиния 9">
              <a:hlinkClick r:id="" action="ppaction://hlinkshowjump?jump=nextslide" highlightClick="1"/>
            </p:cNvPr>
            <p:cNvSpPr/>
            <p:nvPr/>
          </p:nvSpPr>
          <p:spPr>
            <a:xfrm>
              <a:off x="591673" y="2942569"/>
              <a:ext cx="2132944" cy="816577"/>
            </a:xfrm>
            <a:custGeom>
              <a:avLst/>
              <a:gdLst>
                <a:gd name="connsiteX0" fmla="*/ 0 w 2386928"/>
                <a:gd name="connsiteY0" fmla="*/ 103596 h 1035963"/>
                <a:gd name="connsiteX1" fmla="*/ 103596 w 2386928"/>
                <a:gd name="connsiteY1" fmla="*/ 0 h 1035963"/>
                <a:gd name="connsiteX2" fmla="*/ 2283332 w 2386928"/>
                <a:gd name="connsiteY2" fmla="*/ 0 h 1035963"/>
                <a:gd name="connsiteX3" fmla="*/ 2386928 w 2386928"/>
                <a:gd name="connsiteY3" fmla="*/ 103596 h 1035963"/>
                <a:gd name="connsiteX4" fmla="*/ 2386928 w 2386928"/>
                <a:gd name="connsiteY4" fmla="*/ 932367 h 1035963"/>
                <a:gd name="connsiteX5" fmla="*/ 2283332 w 2386928"/>
                <a:gd name="connsiteY5" fmla="*/ 1035963 h 1035963"/>
                <a:gd name="connsiteX6" fmla="*/ 103596 w 2386928"/>
                <a:gd name="connsiteY6" fmla="*/ 1035963 h 1035963"/>
                <a:gd name="connsiteX7" fmla="*/ 0 w 2386928"/>
                <a:gd name="connsiteY7" fmla="*/ 932367 h 1035963"/>
                <a:gd name="connsiteX8" fmla="*/ 0 w 2386928"/>
                <a:gd name="connsiteY8" fmla="*/ 103596 h 103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6928" h="1035963">
                  <a:moveTo>
                    <a:pt x="0" y="103596"/>
                  </a:moveTo>
                  <a:cubicBezTo>
                    <a:pt x="0" y="46382"/>
                    <a:pt x="46382" y="0"/>
                    <a:pt x="103596" y="0"/>
                  </a:cubicBezTo>
                  <a:lnTo>
                    <a:pt x="2283332" y="0"/>
                  </a:lnTo>
                  <a:cubicBezTo>
                    <a:pt x="2340546" y="0"/>
                    <a:pt x="2386928" y="46382"/>
                    <a:pt x="2386928" y="103596"/>
                  </a:cubicBezTo>
                  <a:lnTo>
                    <a:pt x="2386928" y="932367"/>
                  </a:lnTo>
                  <a:cubicBezTo>
                    <a:pt x="2386928" y="989581"/>
                    <a:pt x="2340546" y="1035963"/>
                    <a:pt x="2283332" y="1035963"/>
                  </a:cubicBezTo>
                  <a:lnTo>
                    <a:pt x="103596" y="1035963"/>
                  </a:lnTo>
                  <a:cubicBezTo>
                    <a:pt x="46382" y="1035963"/>
                    <a:pt x="0" y="989581"/>
                    <a:pt x="0" y="932367"/>
                  </a:cubicBezTo>
                  <a:lnTo>
                    <a:pt x="0" y="10359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142" tIns="68442" rIns="81142" bIns="68442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Всероссийские</a:t>
              </a:r>
              <a:endPara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578224" y="3951098"/>
              <a:ext cx="2232211" cy="632011"/>
            </a:xfrm>
            <a:custGeom>
              <a:avLst/>
              <a:gdLst>
                <a:gd name="connsiteX0" fmla="*/ 0 w 2361295"/>
                <a:gd name="connsiteY0" fmla="*/ 103596 h 1035963"/>
                <a:gd name="connsiteX1" fmla="*/ 103596 w 2361295"/>
                <a:gd name="connsiteY1" fmla="*/ 0 h 1035963"/>
                <a:gd name="connsiteX2" fmla="*/ 2257699 w 2361295"/>
                <a:gd name="connsiteY2" fmla="*/ 0 h 1035963"/>
                <a:gd name="connsiteX3" fmla="*/ 2361295 w 2361295"/>
                <a:gd name="connsiteY3" fmla="*/ 103596 h 1035963"/>
                <a:gd name="connsiteX4" fmla="*/ 2361295 w 2361295"/>
                <a:gd name="connsiteY4" fmla="*/ 932367 h 1035963"/>
                <a:gd name="connsiteX5" fmla="*/ 2257699 w 2361295"/>
                <a:gd name="connsiteY5" fmla="*/ 1035963 h 1035963"/>
                <a:gd name="connsiteX6" fmla="*/ 103596 w 2361295"/>
                <a:gd name="connsiteY6" fmla="*/ 1035963 h 1035963"/>
                <a:gd name="connsiteX7" fmla="*/ 0 w 2361295"/>
                <a:gd name="connsiteY7" fmla="*/ 932367 h 1035963"/>
                <a:gd name="connsiteX8" fmla="*/ 0 w 2361295"/>
                <a:gd name="connsiteY8" fmla="*/ 103596 h 103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1295" h="1035963">
                  <a:moveTo>
                    <a:pt x="0" y="103596"/>
                  </a:moveTo>
                  <a:cubicBezTo>
                    <a:pt x="0" y="46382"/>
                    <a:pt x="46382" y="0"/>
                    <a:pt x="103596" y="0"/>
                  </a:cubicBezTo>
                  <a:lnTo>
                    <a:pt x="2257699" y="0"/>
                  </a:lnTo>
                  <a:cubicBezTo>
                    <a:pt x="2314913" y="0"/>
                    <a:pt x="2361295" y="46382"/>
                    <a:pt x="2361295" y="103596"/>
                  </a:cubicBezTo>
                  <a:lnTo>
                    <a:pt x="2361295" y="932367"/>
                  </a:lnTo>
                  <a:cubicBezTo>
                    <a:pt x="2361295" y="989581"/>
                    <a:pt x="2314913" y="1035963"/>
                    <a:pt x="2257699" y="1035963"/>
                  </a:cubicBezTo>
                  <a:lnTo>
                    <a:pt x="103596" y="1035963"/>
                  </a:lnTo>
                  <a:cubicBezTo>
                    <a:pt x="46382" y="1035963"/>
                    <a:pt x="0" y="989581"/>
                    <a:pt x="0" y="932367"/>
                  </a:cubicBezTo>
                  <a:lnTo>
                    <a:pt x="0" y="10359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142" tIns="68442" rIns="81142" bIns="6844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0" u="none" kern="1200" cap="none" spc="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Межрегиональные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51329" y="4798262"/>
              <a:ext cx="2245659" cy="618565"/>
            </a:xfrm>
            <a:custGeom>
              <a:avLst/>
              <a:gdLst>
                <a:gd name="connsiteX0" fmla="*/ 0 w 2335661"/>
                <a:gd name="connsiteY0" fmla="*/ 103596 h 1035963"/>
                <a:gd name="connsiteX1" fmla="*/ 103596 w 2335661"/>
                <a:gd name="connsiteY1" fmla="*/ 0 h 1035963"/>
                <a:gd name="connsiteX2" fmla="*/ 2232065 w 2335661"/>
                <a:gd name="connsiteY2" fmla="*/ 0 h 1035963"/>
                <a:gd name="connsiteX3" fmla="*/ 2335661 w 2335661"/>
                <a:gd name="connsiteY3" fmla="*/ 103596 h 1035963"/>
                <a:gd name="connsiteX4" fmla="*/ 2335661 w 2335661"/>
                <a:gd name="connsiteY4" fmla="*/ 932367 h 1035963"/>
                <a:gd name="connsiteX5" fmla="*/ 2232065 w 2335661"/>
                <a:gd name="connsiteY5" fmla="*/ 1035963 h 1035963"/>
                <a:gd name="connsiteX6" fmla="*/ 103596 w 2335661"/>
                <a:gd name="connsiteY6" fmla="*/ 1035963 h 1035963"/>
                <a:gd name="connsiteX7" fmla="*/ 0 w 2335661"/>
                <a:gd name="connsiteY7" fmla="*/ 932367 h 1035963"/>
                <a:gd name="connsiteX8" fmla="*/ 0 w 2335661"/>
                <a:gd name="connsiteY8" fmla="*/ 103596 h 103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5661" h="1035963">
                  <a:moveTo>
                    <a:pt x="0" y="103596"/>
                  </a:moveTo>
                  <a:cubicBezTo>
                    <a:pt x="0" y="46382"/>
                    <a:pt x="46382" y="0"/>
                    <a:pt x="103596" y="0"/>
                  </a:cubicBezTo>
                  <a:lnTo>
                    <a:pt x="2232065" y="0"/>
                  </a:lnTo>
                  <a:cubicBezTo>
                    <a:pt x="2289279" y="0"/>
                    <a:pt x="2335661" y="46382"/>
                    <a:pt x="2335661" y="103596"/>
                  </a:cubicBezTo>
                  <a:lnTo>
                    <a:pt x="2335661" y="932367"/>
                  </a:lnTo>
                  <a:cubicBezTo>
                    <a:pt x="2335661" y="989581"/>
                    <a:pt x="2289279" y="1035963"/>
                    <a:pt x="2232065" y="1035963"/>
                  </a:cubicBezTo>
                  <a:lnTo>
                    <a:pt x="103596" y="1035963"/>
                  </a:lnTo>
                  <a:cubicBezTo>
                    <a:pt x="46382" y="1035963"/>
                    <a:pt x="0" y="989581"/>
                    <a:pt x="0" y="932367"/>
                  </a:cubicBezTo>
                  <a:lnTo>
                    <a:pt x="0" y="10359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142" tIns="68442" rIns="81142" bIns="6844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0" u="none" kern="1200" cap="none" spc="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Региональные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195422" y="1219200"/>
              <a:ext cx="2956185" cy="2341933"/>
            </a:xfrm>
            <a:custGeom>
              <a:avLst/>
              <a:gdLst>
                <a:gd name="connsiteX0" fmla="*/ 0 w 2956185"/>
                <a:gd name="connsiteY0" fmla="*/ 295619 h 5273150"/>
                <a:gd name="connsiteX1" fmla="*/ 295619 w 2956185"/>
                <a:gd name="connsiteY1" fmla="*/ 0 h 5273150"/>
                <a:gd name="connsiteX2" fmla="*/ 2660567 w 2956185"/>
                <a:gd name="connsiteY2" fmla="*/ 0 h 5273150"/>
                <a:gd name="connsiteX3" fmla="*/ 2956186 w 2956185"/>
                <a:gd name="connsiteY3" fmla="*/ 295619 h 5273150"/>
                <a:gd name="connsiteX4" fmla="*/ 2956185 w 2956185"/>
                <a:gd name="connsiteY4" fmla="*/ 4977532 h 5273150"/>
                <a:gd name="connsiteX5" fmla="*/ 2660566 w 2956185"/>
                <a:gd name="connsiteY5" fmla="*/ 5273151 h 5273150"/>
                <a:gd name="connsiteX6" fmla="*/ 295619 w 2956185"/>
                <a:gd name="connsiteY6" fmla="*/ 5273150 h 5273150"/>
                <a:gd name="connsiteX7" fmla="*/ 0 w 2956185"/>
                <a:gd name="connsiteY7" fmla="*/ 4977531 h 5273150"/>
                <a:gd name="connsiteX8" fmla="*/ 0 w 2956185"/>
                <a:gd name="connsiteY8" fmla="*/ 295619 h 52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6185" h="5273150">
                  <a:moveTo>
                    <a:pt x="0" y="295619"/>
                  </a:moveTo>
                  <a:cubicBezTo>
                    <a:pt x="0" y="132353"/>
                    <a:pt x="132353" y="0"/>
                    <a:pt x="295619" y="0"/>
                  </a:cubicBezTo>
                  <a:lnTo>
                    <a:pt x="2660567" y="0"/>
                  </a:lnTo>
                  <a:cubicBezTo>
                    <a:pt x="2823833" y="0"/>
                    <a:pt x="2956186" y="132353"/>
                    <a:pt x="2956186" y="295619"/>
                  </a:cubicBezTo>
                  <a:cubicBezTo>
                    <a:pt x="2956186" y="1856257"/>
                    <a:pt x="2956185" y="3416894"/>
                    <a:pt x="2956185" y="4977532"/>
                  </a:cubicBezTo>
                  <a:cubicBezTo>
                    <a:pt x="2956185" y="5140798"/>
                    <a:pt x="2823832" y="5273151"/>
                    <a:pt x="2660566" y="5273151"/>
                  </a:cubicBezTo>
                  <a:lnTo>
                    <a:pt x="295619" y="5273150"/>
                  </a:lnTo>
                  <a:cubicBezTo>
                    <a:pt x="132353" y="5273150"/>
                    <a:pt x="0" y="5140797"/>
                    <a:pt x="0" y="4977531"/>
                  </a:cubicBezTo>
                  <a:lnTo>
                    <a:pt x="0" y="29561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380169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dirty="0">
                <a:ln/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  <a:t>Олимпиады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400686" y="1962299"/>
              <a:ext cx="2475679" cy="1197464"/>
            </a:xfrm>
            <a:custGeom>
              <a:avLst/>
              <a:gdLst>
                <a:gd name="connsiteX0" fmla="*/ 0 w 2324847"/>
                <a:gd name="connsiteY0" fmla="*/ 50627 h 506266"/>
                <a:gd name="connsiteX1" fmla="*/ 50627 w 2324847"/>
                <a:gd name="connsiteY1" fmla="*/ 0 h 506266"/>
                <a:gd name="connsiteX2" fmla="*/ 2274220 w 2324847"/>
                <a:gd name="connsiteY2" fmla="*/ 0 h 506266"/>
                <a:gd name="connsiteX3" fmla="*/ 2324847 w 2324847"/>
                <a:gd name="connsiteY3" fmla="*/ 50627 h 506266"/>
                <a:gd name="connsiteX4" fmla="*/ 2324847 w 2324847"/>
                <a:gd name="connsiteY4" fmla="*/ 455639 h 506266"/>
                <a:gd name="connsiteX5" fmla="*/ 2274220 w 2324847"/>
                <a:gd name="connsiteY5" fmla="*/ 506266 h 506266"/>
                <a:gd name="connsiteX6" fmla="*/ 50627 w 2324847"/>
                <a:gd name="connsiteY6" fmla="*/ 506266 h 506266"/>
                <a:gd name="connsiteX7" fmla="*/ 0 w 2324847"/>
                <a:gd name="connsiteY7" fmla="*/ 455639 h 506266"/>
                <a:gd name="connsiteX8" fmla="*/ 0 w 2324847"/>
                <a:gd name="connsiteY8" fmla="*/ 50627 h 50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4847" h="506266">
                  <a:moveTo>
                    <a:pt x="0" y="50627"/>
                  </a:moveTo>
                  <a:cubicBezTo>
                    <a:pt x="0" y="22666"/>
                    <a:pt x="22666" y="0"/>
                    <a:pt x="50627" y="0"/>
                  </a:cubicBezTo>
                  <a:lnTo>
                    <a:pt x="2274220" y="0"/>
                  </a:lnTo>
                  <a:cubicBezTo>
                    <a:pt x="2302181" y="0"/>
                    <a:pt x="2324847" y="22666"/>
                    <a:pt x="2324847" y="50627"/>
                  </a:cubicBezTo>
                  <a:lnTo>
                    <a:pt x="2324847" y="455639"/>
                  </a:lnTo>
                  <a:cubicBezTo>
                    <a:pt x="2324847" y="483600"/>
                    <a:pt x="2302181" y="506266"/>
                    <a:pt x="2274220" y="506266"/>
                  </a:cubicBezTo>
                  <a:lnTo>
                    <a:pt x="50627" y="506266"/>
                  </a:lnTo>
                  <a:cubicBezTo>
                    <a:pt x="22666" y="506266"/>
                    <a:pt x="0" y="483600"/>
                    <a:pt x="0" y="455639"/>
                  </a:cubicBezTo>
                  <a:lnTo>
                    <a:pt x="0" y="5062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5628" tIns="52928" rIns="65628" bIns="5292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0" u="none" kern="1200" cap="none" spc="0" dirty="0">
                  <a:ln w="0"/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rPr>
                <a:t>Учебные</a:t>
              </a:r>
            </a:p>
          </p:txBody>
        </p:sp>
        <p:sp>
          <p:nvSpPr>
            <p:cNvPr id="20" name="Полилиния 19">
              <a:hlinkClick r:id="" action="ppaction://noaction" highlightClick="1"/>
            </p:cNvPr>
            <p:cNvSpPr/>
            <p:nvPr/>
          </p:nvSpPr>
          <p:spPr>
            <a:xfrm>
              <a:off x="6348362" y="1219200"/>
              <a:ext cx="5034621" cy="5273150"/>
            </a:xfrm>
            <a:custGeom>
              <a:avLst/>
              <a:gdLst>
                <a:gd name="connsiteX0" fmla="*/ 0 w 2579861"/>
                <a:gd name="connsiteY0" fmla="*/ 257986 h 5273150"/>
                <a:gd name="connsiteX1" fmla="*/ 257986 w 2579861"/>
                <a:gd name="connsiteY1" fmla="*/ 0 h 5273150"/>
                <a:gd name="connsiteX2" fmla="*/ 2321875 w 2579861"/>
                <a:gd name="connsiteY2" fmla="*/ 0 h 5273150"/>
                <a:gd name="connsiteX3" fmla="*/ 2579861 w 2579861"/>
                <a:gd name="connsiteY3" fmla="*/ 257986 h 5273150"/>
                <a:gd name="connsiteX4" fmla="*/ 2579861 w 2579861"/>
                <a:gd name="connsiteY4" fmla="*/ 5015164 h 5273150"/>
                <a:gd name="connsiteX5" fmla="*/ 2321875 w 2579861"/>
                <a:gd name="connsiteY5" fmla="*/ 5273150 h 5273150"/>
                <a:gd name="connsiteX6" fmla="*/ 257986 w 2579861"/>
                <a:gd name="connsiteY6" fmla="*/ 5273150 h 5273150"/>
                <a:gd name="connsiteX7" fmla="*/ 0 w 2579861"/>
                <a:gd name="connsiteY7" fmla="*/ 5015164 h 5273150"/>
                <a:gd name="connsiteX8" fmla="*/ 0 w 2579861"/>
                <a:gd name="connsiteY8" fmla="*/ 257986 h 52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861" h="5273150">
                  <a:moveTo>
                    <a:pt x="0" y="257986"/>
                  </a:moveTo>
                  <a:cubicBezTo>
                    <a:pt x="0" y="115504"/>
                    <a:pt x="115504" y="0"/>
                    <a:pt x="257986" y="0"/>
                  </a:cubicBezTo>
                  <a:lnTo>
                    <a:pt x="2321875" y="0"/>
                  </a:lnTo>
                  <a:cubicBezTo>
                    <a:pt x="2464357" y="0"/>
                    <a:pt x="2579861" y="115504"/>
                    <a:pt x="2579861" y="257986"/>
                  </a:cubicBezTo>
                  <a:lnTo>
                    <a:pt x="2579861" y="5015164"/>
                  </a:lnTo>
                  <a:cubicBezTo>
                    <a:pt x="2579861" y="5157646"/>
                    <a:pt x="2464357" y="5273150"/>
                    <a:pt x="2321875" y="5273150"/>
                  </a:cubicBezTo>
                  <a:lnTo>
                    <a:pt x="257986" y="5273150"/>
                  </a:lnTo>
                  <a:cubicBezTo>
                    <a:pt x="115504" y="5273150"/>
                    <a:pt x="0" y="5157646"/>
                    <a:pt x="0" y="5015164"/>
                  </a:cubicBezTo>
                  <a:lnTo>
                    <a:pt x="0" y="25798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380169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  <a:t>Конкурсы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1" name="Полилиния 20">
              <a:hlinkClick r:id="" action="ppaction://noaction" highlightClick="1"/>
            </p:cNvPr>
            <p:cNvSpPr/>
            <p:nvPr/>
          </p:nvSpPr>
          <p:spPr>
            <a:xfrm>
              <a:off x="3186954" y="3776286"/>
              <a:ext cx="2958352" cy="2662518"/>
            </a:xfrm>
            <a:custGeom>
              <a:avLst/>
              <a:gdLst>
                <a:gd name="connsiteX0" fmla="*/ 0 w 2579861"/>
                <a:gd name="connsiteY0" fmla="*/ 257986 h 5273150"/>
                <a:gd name="connsiteX1" fmla="*/ 257986 w 2579861"/>
                <a:gd name="connsiteY1" fmla="*/ 0 h 5273150"/>
                <a:gd name="connsiteX2" fmla="*/ 2321875 w 2579861"/>
                <a:gd name="connsiteY2" fmla="*/ 0 h 5273150"/>
                <a:gd name="connsiteX3" fmla="*/ 2579861 w 2579861"/>
                <a:gd name="connsiteY3" fmla="*/ 257986 h 5273150"/>
                <a:gd name="connsiteX4" fmla="*/ 2579861 w 2579861"/>
                <a:gd name="connsiteY4" fmla="*/ 5015164 h 5273150"/>
                <a:gd name="connsiteX5" fmla="*/ 2321875 w 2579861"/>
                <a:gd name="connsiteY5" fmla="*/ 5273150 h 5273150"/>
                <a:gd name="connsiteX6" fmla="*/ 257986 w 2579861"/>
                <a:gd name="connsiteY6" fmla="*/ 5273150 h 5273150"/>
                <a:gd name="connsiteX7" fmla="*/ 0 w 2579861"/>
                <a:gd name="connsiteY7" fmla="*/ 5015164 h 5273150"/>
                <a:gd name="connsiteX8" fmla="*/ 0 w 2579861"/>
                <a:gd name="connsiteY8" fmla="*/ 257986 h 5273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861" h="5273150">
                  <a:moveTo>
                    <a:pt x="0" y="257986"/>
                  </a:moveTo>
                  <a:cubicBezTo>
                    <a:pt x="0" y="115504"/>
                    <a:pt x="115504" y="0"/>
                    <a:pt x="257986" y="0"/>
                  </a:cubicBezTo>
                  <a:lnTo>
                    <a:pt x="2321875" y="0"/>
                  </a:lnTo>
                  <a:cubicBezTo>
                    <a:pt x="2464357" y="0"/>
                    <a:pt x="2579861" y="115504"/>
                    <a:pt x="2579861" y="257986"/>
                  </a:cubicBezTo>
                  <a:lnTo>
                    <a:pt x="2579861" y="5015164"/>
                  </a:lnTo>
                  <a:cubicBezTo>
                    <a:pt x="2579861" y="5157646"/>
                    <a:pt x="2464357" y="5273150"/>
                    <a:pt x="2321875" y="5273150"/>
                  </a:cubicBezTo>
                  <a:lnTo>
                    <a:pt x="257986" y="5273150"/>
                  </a:lnTo>
                  <a:cubicBezTo>
                    <a:pt x="115504" y="5273150"/>
                    <a:pt x="0" y="5157646"/>
                    <a:pt x="0" y="5015164"/>
                  </a:cubicBezTo>
                  <a:lnTo>
                    <a:pt x="0" y="25798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380169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</a:b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dirty="0">
                <a:ln/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900" b="1" kern="1200" cap="none" spc="0" dirty="0">
                  <a:ln/>
                  <a:solidFill>
                    <a:srgbClr val="00206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rPr>
                <a:t>Публикации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b="1" kern="1200" cap="none" spc="0" dirty="0">
                <a:ln/>
                <a:solidFill>
                  <a:srgbClr val="00206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6524589" y="1949825"/>
            <a:ext cx="2189106" cy="793376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Конкурсы научно-исследовательских работ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7301754" y="3832411"/>
            <a:ext cx="3294529" cy="645459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Форум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7288306" y="4719918"/>
            <a:ext cx="3334870" cy="1237128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Конкурс профессионального мастерства</a:t>
            </a:r>
            <a:b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(чемпионат)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9009529" y="2998694"/>
            <a:ext cx="2232212" cy="551329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Стипендиальная программа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1671" y="1748119"/>
            <a:ext cx="2191869" cy="9009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Национальные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(с международным участием)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1330" y="5392271"/>
            <a:ext cx="2259106" cy="63201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Межвузовские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6589059" y="2971800"/>
            <a:ext cx="2112469" cy="578224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Кейс-чемпионат</a:t>
            </a:r>
            <a:endParaRPr lang="ru-RU" sz="2000" b="0" u="none" kern="1200" cap="none" spc="0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 flipH="1">
            <a:off x="3423386" y="4320538"/>
            <a:ext cx="2581838" cy="1492624"/>
          </a:xfrm>
          <a:custGeom>
            <a:avLst/>
            <a:gdLst>
              <a:gd name="connsiteX0" fmla="*/ 0 w 2063888"/>
              <a:gd name="connsiteY0" fmla="*/ 206389 h 3427548"/>
              <a:gd name="connsiteX1" fmla="*/ 206389 w 2063888"/>
              <a:gd name="connsiteY1" fmla="*/ 0 h 3427548"/>
              <a:gd name="connsiteX2" fmla="*/ 1857499 w 2063888"/>
              <a:gd name="connsiteY2" fmla="*/ 0 h 3427548"/>
              <a:gd name="connsiteX3" fmla="*/ 2063888 w 2063888"/>
              <a:gd name="connsiteY3" fmla="*/ 206389 h 3427548"/>
              <a:gd name="connsiteX4" fmla="*/ 2063888 w 2063888"/>
              <a:gd name="connsiteY4" fmla="*/ 3221159 h 3427548"/>
              <a:gd name="connsiteX5" fmla="*/ 1857499 w 2063888"/>
              <a:gd name="connsiteY5" fmla="*/ 3427548 h 3427548"/>
              <a:gd name="connsiteX6" fmla="*/ 206389 w 2063888"/>
              <a:gd name="connsiteY6" fmla="*/ 3427548 h 3427548"/>
              <a:gd name="connsiteX7" fmla="*/ 0 w 2063888"/>
              <a:gd name="connsiteY7" fmla="*/ 3221159 h 3427548"/>
              <a:gd name="connsiteX8" fmla="*/ 0 w 2063888"/>
              <a:gd name="connsiteY8" fmla="*/ 206389 h 342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888" h="3427548">
                <a:moveTo>
                  <a:pt x="0" y="206389"/>
                </a:moveTo>
                <a:cubicBezTo>
                  <a:pt x="0" y="92404"/>
                  <a:pt x="92404" y="0"/>
                  <a:pt x="206389" y="0"/>
                </a:cubicBezTo>
                <a:lnTo>
                  <a:pt x="1857499" y="0"/>
                </a:lnTo>
                <a:cubicBezTo>
                  <a:pt x="1971484" y="0"/>
                  <a:pt x="2063888" y="92404"/>
                  <a:pt x="2063888" y="206389"/>
                </a:cubicBezTo>
                <a:lnTo>
                  <a:pt x="2063888" y="3221159"/>
                </a:lnTo>
                <a:cubicBezTo>
                  <a:pt x="2063888" y="3335144"/>
                  <a:pt x="1971484" y="3427548"/>
                  <a:pt x="1857499" y="3427548"/>
                </a:cubicBezTo>
                <a:lnTo>
                  <a:pt x="206389" y="3427548"/>
                </a:lnTo>
                <a:cubicBezTo>
                  <a:pt x="92404" y="3427548"/>
                  <a:pt x="0" y="3335144"/>
                  <a:pt x="0" y="3221159"/>
                </a:cubicBezTo>
                <a:lnTo>
                  <a:pt x="0" y="206389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8709" tIns="96644" rIns="108709" bIns="96644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900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Под руководством преподавателей </a:t>
            </a:r>
            <a:br>
              <a:rPr lang="ru-RU" sz="1900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1900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Таврического колледжа</a:t>
            </a:r>
          </a:p>
        </p:txBody>
      </p:sp>
      <p:sp>
        <p:nvSpPr>
          <p:cNvPr id="37" name="Полилиния 36"/>
          <p:cNvSpPr/>
          <p:nvPr/>
        </p:nvSpPr>
        <p:spPr>
          <a:xfrm>
            <a:off x="8915400" y="1963272"/>
            <a:ext cx="2433918" cy="793375"/>
          </a:xfrm>
          <a:custGeom>
            <a:avLst/>
            <a:gdLst>
              <a:gd name="connsiteX0" fmla="*/ 0 w 2350480"/>
              <a:gd name="connsiteY0" fmla="*/ 50627 h 506266"/>
              <a:gd name="connsiteX1" fmla="*/ 50627 w 2350480"/>
              <a:gd name="connsiteY1" fmla="*/ 0 h 506266"/>
              <a:gd name="connsiteX2" fmla="*/ 2299853 w 2350480"/>
              <a:gd name="connsiteY2" fmla="*/ 0 h 506266"/>
              <a:gd name="connsiteX3" fmla="*/ 2350480 w 2350480"/>
              <a:gd name="connsiteY3" fmla="*/ 50627 h 506266"/>
              <a:gd name="connsiteX4" fmla="*/ 2350480 w 2350480"/>
              <a:gd name="connsiteY4" fmla="*/ 455639 h 506266"/>
              <a:gd name="connsiteX5" fmla="*/ 2299853 w 2350480"/>
              <a:gd name="connsiteY5" fmla="*/ 506266 h 506266"/>
              <a:gd name="connsiteX6" fmla="*/ 50627 w 2350480"/>
              <a:gd name="connsiteY6" fmla="*/ 506266 h 506266"/>
              <a:gd name="connsiteX7" fmla="*/ 0 w 2350480"/>
              <a:gd name="connsiteY7" fmla="*/ 455639 h 506266"/>
              <a:gd name="connsiteX8" fmla="*/ 0 w 2350480"/>
              <a:gd name="connsiteY8" fmla="*/ 50627 h 50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480" h="506266">
                <a:moveTo>
                  <a:pt x="0" y="50627"/>
                </a:moveTo>
                <a:cubicBezTo>
                  <a:pt x="0" y="22666"/>
                  <a:pt x="22666" y="0"/>
                  <a:pt x="50627" y="0"/>
                </a:cubicBezTo>
                <a:lnTo>
                  <a:pt x="2299853" y="0"/>
                </a:lnTo>
                <a:cubicBezTo>
                  <a:pt x="2327814" y="0"/>
                  <a:pt x="2350480" y="22666"/>
                  <a:pt x="2350480" y="50627"/>
                </a:cubicBezTo>
                <a:lnTo>
                  <a:pt x="2350480" y="455639"/>
                </a:lnTo>
                <a:cubicBezTo>
                  <a:pt x="2350480" y="483600"/>
                  <a:pt x="2327814" y="506266"/>
                  <a:pt x="2299853" y="506266"/>
                </a:cubicBezTo>
                <a:lnTo>
                  <a:pt x="50627" y="506266"/>
                </a:lnTo>
                <a:cubicBezTo>
                  <a:pt x="22666" y="506266"/>
                  <a:pt x="0" y="483600"/>
                  <a:pt x="0" y="455639"/>
                </a:cubicBezTo>
                <a:lnTo>
                  <a:pt x="0" y="50627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9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628" tIns="52928" rIns="65628" bIns="5292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0" u="none" kern="1200" cap="none" spc="0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Конкурсы экскурсионных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9861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105377B-1A8E-4D93-AF22-A6E520F9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91440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КОНФЕРЕНЦИЯХ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9556CDE3-9A9F-40BF-8E6E-5AC81A107539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2138410"/>
              </p:ext>
            </p:extLst>
          </p:nvPr>
        </p:nvGraphicFramePr>
        <p:xfrm>
          <a:off x="601579" y="719666"/>
          <a:ext cx="1104498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8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УЧЕБНЫХ ОЛИМПИАДАХ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7688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КОНКУРСАХ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8926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5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ПУБЛИКАЦИЯХ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9760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228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СТРУКТУРА НИД В 2023-2024 УЧЕБНОМ ГОДУ</a:t>
            </a:r>
            <a:endParaRPr lang="ru-RU" sz="4000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64870"/>
              </p:ext>
            </p:extLst>
          </p:nvPr>
        </p:nvGraphicFramePr>
        <p:xfrm>
          <a:off x="838200" y="1546412"/>
          <a:ext cx="10515600" cy="4630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8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633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НИД ПО СПЕЦИАЛЬНОСТЯМ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553495"/>
              </p:ext>
            </p:extLst>
          </p:nvPr>
        </p:nvGraphicFramePr>
        <p:xfrm>
          <a:off x="809368" y="801858"/>
          <a:ext cx="10515600" cy="6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16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237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 ВОВЛЕКАЮЩИЕ ОБУЧАЮЩИХСЯ В НИД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122" y="1448972"/>
            <a:ext cx="10934062" cy="5043380"/>
          </a:xfrm>
        </p:spPr>
        <p:txBody>
          <a:bodyPr numCol="3"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Беленькая Е.Р.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Бобкова Л.Н.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Богославская Е.И.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Велим В.А.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Гималетдинова Л.А.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Голоднюк Е.А.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Горащук О.С.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 А.К.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Горина С.В.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Жукова А.И.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Кондратенко Е.А.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Коноплёва О.Н.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Коркишко В.О.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Кучер Д.А.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Лагунова А.П.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Лунёва В.И.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Макуха М.В.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Малюга Г.Г.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Мартьянова М.Д.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Меленцова Н.В.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Нелина Н.И.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Орловская Н.С.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Панченко А.А.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Романова Е.С.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Руденко А.В.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Соловьев В.И.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 М.И.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Федяева А.А.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Цандеков П.А.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Чернышева В.Н.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Чудинович Л.М.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Шаталина Е.Ф.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286</Words>
  <Application>Microsoft Office PowerPoint</Application>
  <PresentationFormat>Широкоэкранный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ОТЧЁТ  О НАУЧНО-ИССЛЕДОВАТЕЛЬСКОЙ  ДЕЯТЕЛЬНОСТИ  ТАВРИЧЕСКОГО КОЛЛЕДЖА  ЗА 2023 - 2024  (уч. год)</vt:lpstr>
      <vt:lpstr>ВИДЫ НАУЧНО-ИССЛЕДОВАТЕЛЬСКОЙ ДЕЯТЕЛЬНОСТИ </vt:lpstr>
      <vt:lpstr>УЧАСТИЕ ОБУЧАЮЩИХСЯ В КОНФЕРЕНЦИЯХ</vt:lpstr>
      <vt:lpstr>УЧАСТИЕ ОБУЧАЮЩИХСЯ В УЧЕБНЫХ ОЛИМПИАДАХ</vt:lpstr>
      <vt:lpstr>УЧАСТИЕ ОБУЧАЮЩИХСЯ В КОНКУРСАХ</vt:lpstr>
      <vt:lpstr>УЧАСТИЕ ОБУЧАЮЩИХСЯ В ПУБЛИКАЦИЯХ</vt:lpstr>
      <vt:lpstr>СТРУКТУРА НИД В 2023-2024 УЧЕБНОМ ГОДУ</vt:lpstr>
      <vt:lpstr>НИД ПО СПЕЦИАЛЬНОСТЯМ</vt:lpstr>
      <vt:lpstr>ПРЕПОДАВАТЕЛИ,  ВОВЛЕКАЮЩИЕ ОБУЧАЮЩИХСЯ В НИД</vt:lpstr>
      <vt:lpstr>ОБУЧАЮЩИЕСЯ, ВОВЛЕЧЕННЫЕ В НИД</vt:lpstr>
      <vt:lpstr>ПРЕПОДАВАТЕЛИ,  ВОВЛЕЧЕННЫЕ В НИД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LENOVO</cp:lastModifiedBy>
  <cp:revision>55</cp:revision>
  <dcterms:created xsi:type="dcterms:W3CDTF">2021-12-09T11:10:51Z</dcterms:created>
  <dcterms:modified xsi:type="dcterms:W3CDTF">2024-04-25T13:29:29Z</dcterms:modified>
</cp:coreProperties>
</file>