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86" r:id="rId4"/>
    <p:sldId id="268" r:id="rId5"/>
    <p:sldId id="287" r:id="rId6"/>
    <p:sldId id="269" r:id="rId7"/>
    <p:sldId id="288" r:id="rId8"/>
    <p:sldId id="270" r:id="rId9"/>
    <p:sldId id="289" r:id="rId10"/>
    <p:sldId id="271" r:id="rId11"/>
    <p:sldId id="291" r:id="rId12"/>
    <p:sldId id="273" r:id="rId13"/>
    <p:sldId id="290" r:id="rId14"/>
    <p:sldId id="294" r:id="rId15"/>
    <p:sldId id="292" r:id="rId16"/>
    <p:sldId id="274" r:id="rId17"/>
    <p:sldId id="293" r:id="rId18"/>
    <p:sldId id="323" r:id="rId19"/>
    <p:sldId id="320" r:id="rId20"/>
    <p:sldId id="321" r:id="rId21"/>
    <p:sldId id="32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F5C5A1-9BE4-49D0-9C9D-5C009B98181E}">
          <p14:sldIdLst>
            <p14:sldId id="256"/>
            <p14:sldId id="286"/>
            <p14:sldId id="268"/>
            <p14:sldId id="287"/>
            <p14:sldId id="269"/>
            <p14:sldId id="288"/>
            <p14:sldId id="270"/>
            <p14:sldId id="289"/>
            <p14:sldId id="271"/>
            <p14:sldId id="291"/>
            <p14:sldId id="273"/>
            <p14:sldId id="290"/>
            <p14:sldId id="294"/>
            <p14:sldId id="292"/>
            <p14:sldId id="274"/>
            <p14:sldId id="293"/>
            <p14:sldId id="323"/>
            <p14:sldId id="320"/>
            <p14:sldId id="321"/>
            <p14:sldId id="324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4AA"/>
    <a:srgbClr val="E923BF"/>
    <a:srgbClr val="FFB9FF"/>
    <a:srgbClr val="FFCC66"/>
    <a:srgbClr val="CC3300"/>
    <a:srgbClr val="FFFF99"/>
    <a:srgbClr val="FE7979"/>
    <a:srgbClr val="A41836"/>
    <a:srgbClr val="000000"/>
    <a:srgbClr val="832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1" autoAdjust="0"/>
    <p:restoredTop sz="94660"/>
  </p:normalViewPr>
  <p:slideViewPr>
    <p:cSldViewPr showGuides="1">
      <p:cViewPr varScale="1">
        <p:scale>
          <a:sx n="82" d="100"/>
          <a:sy n="82" d="100"/>
        </p:scale>
        <p:origin x="1541" y="72"/>
      </p:cViewPr>
      <p:guideLst>
        <p:guide orient="horz" pos="21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ollege\AppData\Local\Temp\wps.aoaOva\Workbook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ege\AppData\Local\Temp\wps.aoaOva\Workbook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00203942895989"/>
          <c:y val="0.285605555182409"/>
          <c:w val="0.455322909585316"/>
          <c:h val="0.594849460329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Отдление информационных технологий</c:v>
                </c:pt>
              </c:strCache>
            </c:strRef>
          </c:tx>
          <c:spPr>
            <a:solidFill>
              <a:srgbClr val="E923BF"/>
            </a:solidFill>
          </c:spPr>
          <c:invertIfNegative val="0"/>
          <c:dLbls>
            <c:dLbl>
              <c:idx val="0"/>
              <c:layout>
                <c:manualLayout>
                  <c:x val="0.0042505850411537"/>
                  <c:y val="-0.016865078486799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>
                        <a:ln>
                          <a:solidFill>
                            <a:schemeClr val="tx1"/>
                          </a:solidFill>
                        </a:ln>
                      </a:rPr>
                      <a:t>14</a:t>
                    </a:r>
                    <a:endParaRPr>
                      <a:ln>
                        <a:solidFill>
                          <a:schemeClr val="tx1"/>
                        </a:solidFill>
                      </a:ln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Лист1!$B$1</c:f>
              <c:strCache>
                <c:ptCount val="1"/>
                <c:pt idx="0">
                  <c:v>2023-2024 (90)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Отделение издательского дела и дизайна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0566744672153826"/>
                  <c:y val="-0.007495590438577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0" i="0" u="none" strike="noStrike" kern="1200" baseline="0">
                      <a:ln>
                        <a:solidFill>
                          <a:srgbClr val="000000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Лист1!$B$1</c:f>
              <c:strCache>
                <c:ptCount val="1"/>
                <c:pt idx="0">
                  <c:v>2023-2024 (90)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Заочное отделениее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141686168038457"/>
                  <c:y val="-0.009369488048222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Лист1!$B$1</c:f>
              <c:strCache>
                <c:ptCount val="1"/>
                <c:pt idx="0">
                  <c:v>2023-2024 (90)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Отделение экономических специальностей</c:v>
                </c:pt>
              </c:strCache>
            </c:strRef>
          </c:tx>
          <c:spPr>
            <a:solidFill>
              <a:srgbClr val="3894AA"/>
            </a:solidFill>
          </c:spPr>
          <c:invertIfNegative val="0"/>
          <c:dLbls>
            <c:dLbl>
              <c:idx val="0"/>
              <c:layout>
                <c:manualLayout>
                  <c:x val="0.0155854784842302"/>
                  <c:y val="-1.37417570581088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Лист1!$B$1</c:f>
              <c:strCache>
                <c:ptCount val="1"/>
                <c:pt idx="0">
                  <c:v>2023-2024 (90)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5"/>
          <c:order val="5"/>
          <c:tx>
            <c:strRef>
              <c:f>"Отделение туризма и гостеприимства"</c:f>
              <c:strCache>
                <c:ptCount val="1"/>
                <c:pt idx="0">
                  <c:v>Отделение туризма и гостеприимства</c:v>
                </c:pt>
              </c:strCache>
            </c:strRef>
          </c:tx>
          <c:invertIfNegative val="0"/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Лист1!$B$1</c:f>
              <c:strCache>
                <c:ptCount val="1"/>
                <c:pt idx="0">
                  <c:v>2023-2024 (90)</c:v>
                </c:pt>
              </c:strCache>
            </c:strRef>
          </c:cat>
          <c:val>
            <c:numRef>
              <c:f>{16}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67"/>
        <c:axId val="45068800"/>
        <c:axId val="3945670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/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</c:spPr>
                <c:invertIfNegative val="0"/>
                <c:dLbls>
                  <c:dLbl>
                    <c:idx val="0"/>
                    <c:layout/>
                    <c:tx>
                      <c:rich>
                        <a:bodyPr rot="0" spcFirstLastPara="0" vertOverflow="ellipsis" vert="horz" wrap="square" lIns="38100" tIns="19050" rIns="38100" bIns="19050" anchor="ctr" anchorCtr="1"/>
                        <a:lstStyle/>
                        <a:p>
                          <a:pPr defTabSz="914400">
                            <a:defRPr lang="ru-RU" sz="18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t>16</a:t>
                          </a:r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0" vertOverflow="ellipsis" vert="horz" wrap="square" lIns="38100" tIns="19050" rIns="38100" bIns="19050" anchor="ctr" anchorCtr="1"/>
                    <a:lstStyle/>
                    <a:p>
                      <a:pPr>
                        <a:defRPr lang="ru-RU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</a:p>
                  </c:txPr>
                  <c:dLblPos val="outEnd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layout/>
                      <c15:showLeaderLines val="1"/>
                      <c15:leaderLines/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2023-2024 (90)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{14}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506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9456704"/>
        <c:crosses val="autoZero"/>
        <c:auto val="1"/>
        <c:lblAlgn val="ctr"/>
        <c:lblOffset val="100"/>
        <c:noMultiLvlLbl val="0"/>
      </c:catAx>
      <c:valAx>
        <c:axId val="3945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506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644380077980963"/>
          <c:y val="0.258827005466095"/>
          <c:w val="0.352925334949169"/>
          <c:h val="0.73201359137243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421564698485"/>
          <c:y val="0.0420294171093434"/>
          <c:w val="0.425489800040396"/>
          <c:h val="0.841010488993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Отдление информационных технологий</c:v>
                </c:pt>
              </c:strCache>
            </c:strRef>
          </c:tx>
          <c:spPr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0.0042505850411537"/>
                  <c:y val="-0.01686507848679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Лист1!$B$1</c:f>
              <c:strCache>
                <c:ptCount val="1"/>
                <c:pt idx="0">
                  <c:v>2023-2024 (90)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Отделение издательского дела и дизайна</c:v>
                </c:pt>
              </c:strCache>
            </c:strRef>
          </c:tx>
          <c:spPr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0.00566744672153826"/>
                  <c:y val="-0.007495590438577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Лист1!$B$1</c:f>
              <c:strCache>
                <c:ptCount val="1"/>
                <c:pt idx="0">
                  <c:v>2023-2024 (90)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Заочное отделениее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.0141686168038457"/>
                  <c:y val="-0.009369488048222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Лист1!$B$1</c:f>
              <c:strCache>
                <c:ptCount val="1"/>
                <c:pt idx="0">
                  <c:v>2023-2024 (90)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Отделение экономических специальностей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.0155854784842302"/>
                  <c:y val="-1.37417570581088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Лист1!$B$1</c:f>
              <c:strCache>
                <c:ptCount val="1"/>
                <c:pt idx="0">
                  <c:v>2023-2024 (90)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5"/>
          <c:order val="5"/>
          <c:tx>
            <c:strRef>
              <c:f>"Отделение туризма и гостеприимства"</c:f>
              <c:strCache>
                <c:ptCount val="1"/>
                <c:pt idx="0">
                  <c:v>Отделение туризма и гостеприимства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Лист1!$B$1</c:f>
              <c:strCache>
                <c:ptCount val="1"/>
                <c:pt idx="0">
                  <c:v>2023-2024 (90)</c:v>
                </c:pt>
              </c:strCache>
            </c:strRef>
          </c:cat>
          <c:val>
            <c:numRef>
              <c:f>{16}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67"/>
        <c:axId val="45068800"/>
        <c:axId val="3945670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/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</c:spPr>
                <c:invertIfNegative val="0"/>
                <c:dLbls>
                  <c:dLbl>
                    <c:idx val="0"/>
                    <c:layout/>
                    <c:tx>
                      <c:rich>
                        <a:bodyPr rot="0" spcFirstLastPara="0" vertOverflow="ellipsis" vert="horz" wrap="square" lIns="38100" tIns="19050" rIns="38100" bIns="19050" anchor="ctr" anchorCtr="1"/>
                        <a:lstStyle/>
                        <a:p>
                          <a:pPr defTabSz="914400">
                            <a:defRPr lang="ru-RU" sz="18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t>16</a:t>
                          </a:r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0" vertOverflow="ellipsis" vert="horz" wrap="square" lIns="38100" tIns="19050" rIns="38100" bIns="19050" anchor="ctr" anchorCtr="1"/>
                    <a:lstStyle/>
                    <a:p>
                      <a:pPr>
                        <a:defRPr lang="ru-RU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</a:p>
                  </c:txPr>
                  <c:dLblPos val="outEnd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layout/>
                      <c15:showLeaderLines val="1"/>
                      <c15:leaderLines/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2023-2024 (90)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{14}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506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9456704"/>
        <c:crosses val="autoZero"/>
        <c:auto val="1"/>
        <c:lblAlgn val="ctr"/>
        <c:lblOffset val="100"/>
        <c:noMultiLvlLbl val="0"/>
      </c:catAx>
      <c:valAx>
        <c:axId val="3945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506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592068942301219"/>
          <c:y val="0.199586349534643"/>
          <c:w val="0.352925334949169"/>
          <c:h val="0.73201359137243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fld id="{e7b78e49-ff18-4f04-bb86-6d5e8d00958e}" type="VALUE">
                      <a:t>[VALUE]</a:t>
                    </a:fld>
                    <a:endParaRPr lang="en-US" b="0" i="0" u="none" strike="noStrike" baseline="0"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fld id="{28f29a09-9634-4b0d-a9aa-16232d9e08bb}" type="VALUE">
                      <a:t>[VALUE]</a:t>
                    </a:fld>
                    <a:endParaRPr lang="en-US" b="0" i="0" u="none" strike="noStrike" baseline="0"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</c:v>
                </c:pt>
                <c:pt idx="1">
                  <c:v>261</c:v>
                </c:pt>
                <c:pt idx="2">
                  <c:v>292</c:v>
                </c:pt>
                <c:pt idx="3">
                  <c:v>391</c:v>
                </c:pt>
                <c:pt idx="4">
                  <c:v>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45130752"/>
        <c:axId val="39459008"/>
      </c:barChart>
      <c:catAx>
        <c:axId val="4513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9459008"/>
        <c:crosses val="autoZero"/>
        <c:auto val="1"/>
        <c:lblAlgn val="ctr"/>
        <c:lblOffset val="100"/>
        <c:noMultiLvlLbl val="0"/>
      </c:catAx>
      <c:valAx>
        <c:axId val="3945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513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0.000807917592405575</cdr:x>
      <cdr:y>0.0390013295907815</cdr:y>
    </cdr:from>
    <cdr:to>
      <cdr:x>0.965528849390695</cdr:x>
      <cdr:y>0.250849460777072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7620" y="167640"/>
          <a:ext cx="9098915" cy="910590"/>
        </a:xfrm>
        <a:prstGeom xmlns:a="http://schemas.openxmlformats.org/drawingml/2006/main" prst="rect">
          <a:avLst/>
        </a:prstGeom>
        <a:ln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 xmlns:a="http://schemas.openxmlformats.org/drawingml/2006/main">
        <a:bodyPr vertOverflow="clip" vert="horz" wrap="none" lIns="45720" tIns="45720" rIns="45720" bIns="45720" anchor="t" anchorCtr="0">
          <a:normAutofit/>
        </a:bodyPr>
        <a:lstStyle>
          <a:defPPr>
            <a:defRPr lang="ru-RU">
              <a:solidFill>
                <a:schemeClr val="dk1"/>
              </a:solidFill>
            </a:defRPr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>
          <a:pPr algn="ctr"/>
          <a:r>
            <a: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Сравнительная диаграмма количества приказов по 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учебной и производственной практикам</a:t>
          </a:r>
          <a:endParaRPr lang="ru-RU" altLang="en-US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0.83537</cdr:x>
      <cdr:y>0.47999</cdr:y>
    </cdr:from>
    <cdr:to>
      <cdr:x>0.91218</cdr:x>
      <cdr:y>0.55499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6264696" y="2304256"/>
          <a:ext cx="576064" cy="36004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ru-RU" sz="1800" dirty="0">
              <a:solidFill>
                <a:schemeClr val="bg1"/>
              </a:solidFill>
            </a:rPr>
            <a:t>581</a:t>
          </a:r>
          <a:endParaRPr lang="ru-RU" sz="18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D2D70-962E-4282-8BBB-A61000FCDFB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170F3-9C68-4D79-97FC-9137AAF4280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  <a:p>
            <a:pPr lvl="1" eaLnBrk="1" latinLnBrk="0" hangingPunct="1"/>
            <a:r>
              <a:rPr kumimoji="0" lang="ru-RU"/>
              <a:t>Второй уровень</a:t>
            </a:r>
            <a:endParaRPr kumimoji="0" lang="ru-RU"/>
          </a:p>
          <a:p>
            <a:pPr lvl="2" eaLnBrk="1" latinLnBrk="0" hangingPunct="1"/>
            <a:r>
              <a:rPr kumimoji="0" lang="ru-RU"/>
              <a:t>Третий уровень</a:t>
            </a:r>
            <a:endParaRPr kumimoji="0" lang="ru-RU"/>
          </a:p>
          <a:p>
            <a:pPr lvl="3" eaLnBrk="1" latinLnBrk="0" hangingPunct="1"/>
            <a:r>
              <a:rPr kumimoji="0" lang="ru-RU"/>
              <a:t>Четвертый уровень</a:t>
            </a:r>
            <a:endParaRPr kumimoji="0" lang="ru-RU"/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998" y="2925212"/>
            <a:ext cx="7772400" cy="2478137"/>
          </a:xfrm>
        </p:spPr>
        <p:txBody>
          <a:bodyPr>
            <a:noAutofit/>
          </a:bodyPr>
          <a:lstStyle/>
          <a:p>
            <a:pPr algn="ctr"/>
            <a:r>
              <a:rPr lang="ru-RU" sz="5400" i="1" cap="none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ходе и результатах учебной и производственной практик </a:t>
            </a:r>
            <a:br>
              <a:rPr lang="ru-RU" sz="5400" i="1" cap="none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cap="none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2024</a:t>
            </a:r>
            <a:endParaRPr lang="ru-RU" sz="5400" i="1" cap="none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16616" y="141277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1224137"/>
          </a:xfrm>
        </p:spPr>
        <p:txBody>
          <a:bodyPr>
            <a:noAutofit/>
          </a:bodyPr>
          <a:lstStyle/>
          <a:p>
            <a:pPr algn="ctr"/>
            <a:r>
              <a:rPr lang="ru-RU" sz="4400" b="1" i="1" cap="none" dirty="0">
                <a:ln w="10541" cmpd="sng">
                  <a:solidFill>
                    <a:srgbClr val="A41836"/>
                  </a:solidFill>
                  <a:prstDash val="solid"/>
                </a:ln>
                <a:solidFill>
                  <a:srgbClr val="FE7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В КОМПЬЮТЕРНЫХ СИСТЕМАХ</a:t>
            </a:r>
            <a:endParaRPr lang="ru-RU" sz="4400" b="1" i="1" cap="none" dirty="0">
              <a:ln w="10541" cmpd="sng">
                <a:solidFill>
                  <a:srgbClr val="A41836"/>
                </a:solidFill>
                <a:prstDash val="solid"/>
              </a:ln>
              <a:solidFill>
                <a:srgbClr val="FE79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29765" y="1556792"/>
            <a:ext cx="4244931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«Симферопольский винзавод»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3355" y="3527320"/>
            <a:ext cx="3596861" cy="19155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«Технология и бизнес»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5589240"/>
            <a:ext cx="4248472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ГБУЗ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РК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«Симферопольская городская клиническая больница №7»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7768" y="1700808"/>
            <a:ext cx="4032448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«Шторм»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32539"/>
              </a:buClr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00015" y="3284984"/>
            <a:ext cx="3904433" cy="1929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Голицинская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усадьба»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381792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48" y="3490367"/>
            <a:ext cx="382694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1152129"/>
          </a:xfrm>
        </p:spPr>
        <p:txBody>
          <a:bodyPr>
            <a:noAutofit/>
          </a:bodyPr>
          <a:lstStyle/>
          <a:p>
            <a:pPr algn="ctr"/>
            <a:r>
              <a:rPr lang="ru-RU" sz="4000" b="1" i="1" cap="none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СИСТЕМЫ И КОМПЛЕКСЫ</a:t>
            </a:r>
            <a:endParaRPr lang="ru-RU" sz="4000" b="1" i="1" cap="none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99992" y="2780928"/>
            <a:ext cx="4254170" cy="1800200"/>
          </a:xfrm>
          <a:prstGeom prst="roundRect">
            <a:avLst/>
          </a:prstGeom>
          <a:solidFill>
            <a:srgbClr val="FFCC66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«ТАВРИДА-ТЕЛЕКОМ»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32539"/>
              </a:buClr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«ФАБ ЛАБ КФУ»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РНКБ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0323" y="4574115"/>
            <a:ext cx="3757661" cy="1663197"/>
          </a:xfrm>
          <a:prstGeom prst="roundRect">
            <a:avLst/>
          </a:prstGeom>
          <a:solidFill>
            <a:srgbClr val="FFCC66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«КСТ»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412776"/>
            <a:ext cx="4032448" cy="2448272"/>
          </a:xfrm>
          <a:prstGeom prst="roundRect">
            <a:avLst/>
          </a:prstGeom>
          <a:solidFill>
            <a:srgbClr val="FFCC66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ООО «РЕАЛ-ВЕБ КРЫМ»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4"/>
          <p:cNvSpPr/>
          <p:nvPr/>
        </p:nvSpPr>
        <p:spPr>
          <a:xfrm>
            <a:off x="4748246" y="4725144"/>
            <a:ext cx="3757661" cy="1663197"/>
          </a:xfrm>
          <a:prstGeom prst="roundRect">
            <a:avLst/>
          </a:prstGeom>
          <a:solidFill>
            <a:srgbClr val="FFCC66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Физико-технический институт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(структурное подразделение)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69723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57975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936105"/>
          </a:xfrm>
        </p:spPr>
        <p:txBody>
          <a:bodyPr>
            <a:noAutofit/>
          </a:bodyPr>
          <a:lstStyle/>
          <a:p>
            <a:pPr algn="ctr"/>
            <a:r>
              <a:rPr lang="ru-RU" sz="5400" b="1" i="1" cap="none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(ПО ОТРАСЛЯМ)</a:t>
            </a:r>
            <a:endParaRPr lang="ru-RU" sz="5400" b="1" i="1" cap="none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-4861048" y="2460093"/>
            <a:ext cx="8964488" cy="5890976"/>
          </a:xfrm>
        </p:spPr>
        <p:txBody>
          <a:bodyPr numCol="1">
            <a:normAutofit/>
          </a:bodyPr>
          <a:lstStyle/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3771130"/>
            <a:ext cx="4104455" cy="2376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Типография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«Керамика»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832539"/>
              </a:buClr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9814" y="1755317"/>
            <a:ext cx="4912361" cy="17812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«Симферопольская художественная школа»;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«Крип»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8" y="188640"/>
            <a:ext cx="3600400" cy="363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48" y="3374618"/>
            <a:ext cx="4876800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29" y="249168"/>
            <a:ext cx="3245917" cy="31254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1008113"/>
          </a:xfrm>
        </p:spPr>
        <p:txBody>
          <a:bodyPr>
            <a:noAutofit/>
          </a:bodyPr>
          <a:lstStyle/>
          <a:p>
            <a:pPr algn="ctr"/>
            <a:r>
              <a:rPr lang="ru-RU" sz="5400" b="1" i="1" cap="none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ИЗДАТЕЛЬСКОЕ ДЕЛО</a:t>
            </a:r>
            <a:endParaRPr lang="ru-RU" sz="5400" b="1" i="1" cap="none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1803772"/>
            <a:ext cx="4608512" cy="1656184"/>
          </a:xfrm>
          <a:prstGeom prst="roundRect">
            <a:avLst/>
          </a:prstGeom>
          <a:solidFill>
            <a:srgbClr val="FFCC66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Типография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«Дом рекламы»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«Симферопольская детская музыкально-хоровая школа»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603625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05" y="404495"/>
            <a:ext cx="9272905" cy="1143000"/>
          </a:xfrm>
        </p:spPr>
        <p:txBody>
          <a:bodyPr>
            <a:noAutofit/>
          </a:bodyPr>
          <a:p>
            <a:pPr algn="ctr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Сравнительная диаграмма количества практик в </a:t>
            </a:r>
            <a:b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2021-2022, 2022-2023</a:t>
            </a:r>
            <a:b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4415" y="1772920"/>
            <a:ext cx="8109585" cy="46850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8" name="Объект 3"/>
          <p:cNvGraphicFramePr/>
          <p:nvPr>
            <p:ph idx="1"/>
          </p:nvPr>
        </p:nvGraphicFramePr>
        <p:xfrm>
          <a:off x="1106805" y="274955"/>
          <a:ext cx="7915910" cy="658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ctr"/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диаграмма количества </a:t>
            </a:r>
            <a:b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 в 2023-2024 уч. году</a:t>
            </a:r>
            <a:endParaRPr lang="ru-RU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6" name="Объект 3"/>
          <p:cNvGraphicFramePr/>
          <p:nvPr/>
        </p:nvGraphicFramePr>
        <p:xfrm>
          <a:off x="107315" y="1628775"/>
          <a:ext cx="952627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936105"/>
          </a:xfrm>
        </p:spPr>
        <p:txBody>
          <a:bodyPr>
            <a:noAutofit/>
          </a:bodyPr>
          <a:lstStyle/>
          <a:p>
            <a:pPr algn="ctr"/>
            <a:r>
              <a:rPr lang="ru-RU" sz="5400" b="1" i="1" cap="none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  <a:endParaRPr lang="ru-RU" sz="5400" b="1" i="1" cap="none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-4861048" y="2460093"/>
            <a:ext cx="8964488" cy="5890976"/>
          </a:xfrm>
        </p:spPr>
        <p:txBody>
          <a:bodyPr numCol="1">
            <a:normAutofit/>
          </a:bodyPr>
          <a:lstStyle/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2409" y="3946137"/>
            <a:ext cx="3300965" cy="26642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 «Музей краеведения и истории грязелечения»</a:t>
            </a:r>
            <a:endParaRPr lang="ru-RU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«КТ «Рюкзак путешествий»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4077072"/>
            <a:ext cx="4104455" cy="2376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Симферо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«Фирма «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Ревьера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Юпро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1340721"/>
            <a:ext cx="3582191" cy="2304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«Кизил –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«Русский дом- Крым»;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г.Симферополя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484737"/>
            <a:ext cx="4912361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курортов и туризма РК; 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ТК « Спарта Крым»;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спелео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-палеонтологический комплекс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«Пещера Таврида»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95" y="188595"/>
            <a:ext cx="8069580" cy="1143000"/>
          </a:xfrm>
        </p:spPr>
        <p:txBody>
          <a:bodyPr>
            <a:noAutofit/>
          </a:bodyPr>
          <a:p>
            <a:pPr algn="ctr"/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диаграмма количетва приказов по учебной и производстевнной практике 2021-2022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  <a:endParaRPr lang="ru-RU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59815" y="1449705"/>
            <a:ext cx="7799705" cy="5181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5786"/>
            <a:ext cx="8208912" cy="1301006"/>
          </a:xfrm>
        </p:spPr>
        <p:txBody>
          <a:bodyPr>
            <a:normAutofit fontScale="90000"/>
          </a:bodyPr>
          <a:lstStyle/>
          <a:p>
            <a:pPr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диаграмма количества договоров </a:t>
            </a:r>
            <a:b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дополнительных соглашений в 2019-2020, 2020-2021, 2021-2022 и 2022-2023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2023-2024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600" y="1556792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0112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292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030" y="3789045"/>
            <a:ext cx="475615" cy="4667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2633"/>
            <a:ext cx="406125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63762"/>
            <a:ext cx="4104457" cy="312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3" y="3575222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36" y="383307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8" y="320403"/>
            <a:ext cx="9144000" cy="732333"/>
          </a:xfrm>
        </p:spPr>
        <p:txBody>
          <a:bodyPr>
            <a:noAutofit/>
          </a:bodyPr>
          <a:lstStyle/>
          <a:p>
            <a:pPr algn="ctr"/>
            <a:r>
              <a:rPr lang="ru-RU" sz="5400" b="1" i="1" cap="none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</a:t>
            </a:r>
            <a:endParaRPr lang="ru-RU" sz="5400" b="1" i="1" cap="none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07038" y="1052736"/>
            <a:ext cx="4325907" cy="2664296"/>
          </a:xfrm>
          <a:prstGeom prst="roundRect">
            <a:avLst/>
          </a:prstGeom>
          <a:solidFill>
            <a:srgbClr val="FFCC66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uk-UA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ООО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uk-UA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МКК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«Максимум Кредит»</a:t>
            </a:r>
            <a:endParaRPr lang="uk-UA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ООО «Миранда-медиа»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3933056"/>
            <a:ext cx="4392488" cy="2520280"/>
          </a:xfrm>
          <a:prstGeom prst="roundRect">
            <a:avLst/>
          </a:prstGeom>
          <a:solidFill>
            <a:srgbClr val="FFCC66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832539"/>
              </a:buClr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uk-UA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ООО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uk-UA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Сервисная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компания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«Комфорт»</a:t>
            </a:r>
            <a:endParaRPr lang="ru-RU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uk-UA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ООО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uk-UA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Стройтека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372563"/>
            <a:ext cx="4032448" cy="2024641"/>
          </a:xfrm>
          <a:prstGeom prst="roundRect">
            <a:avLst/>
          </a:prstGeom>
          <a:solidFill>
            <a:srgbClr val="FFCC66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РНКБ;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АО «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Генбанк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81" y="18864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70" y="1340768"/>
            <a:ext cx="3240410" cy="32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84" y="3284984"/>
            <a:ext cx="3600400" cy="31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0"/>
            <a:ext cx="9144000" cy="1368153"/>
          </a:xfrm>
        </p:spPr>
        <p:txBody>
          <a:bodyPr>
            <a:noAutofit/>
          </a:bodyPr>
          <a:lstStyle/>
          <a:p>
            <a:pPr algn="ctr"/>
            <a:r>
              <a:rPr lang="ru-RU" sz="4400" b="1" i="1" cap="none" dirty="0">
                <a:ln w="10541" cmpd="sng">
                  <a:solidFill>
                    <a:srgbClr val="A41836"/>
                  </a:solidFill>
                  <a:prstDash val="solid"/>
                </a:ln>
                <a:solidFill>
                  <a:srgbClr val="FE7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ДЕЯТЕЛЬНОСТЬ В ЛОГИСТИКЕ</a:t>
            </a:r>
            <a:endParaRPr lang="ru-RU" sz="4400" b="1" i="1" cap="none" dirty="0">
              <a:ln w="10541" cmpd="sng">
                <a:solidFill>
                  <a:srgbClr val="A41836"/>
                </a:solidFill>
                <a:prstDash val="solid"/>
              </a:ln>
              <a:solidFill>
                <a:srgbClr val="FE79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09340" y="1556793"/>
            <a:ext cx="3596861" cy="11521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ООО «Крымский кондитер»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45224"/>
            <a:ext cx="2880320" cy="11521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«Галактика»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32539"/>
              </a:buClr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5373215"/>
            <a:ext cx="4099399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«Элеватор Октябрьское»,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989543"/>
            <a:ext cx="3596861" cy="11521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«Оскар»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81469" y="2818675"/>
            <a:ext cx="4248472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«ПУД»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30" y="1700806"/>
            <a:ext cx="4248472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Симферопольского района РК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90397" y="4149080"/>
            <a:ext cx="3596859" cy="11521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832539"/>
              </a:buClr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«Крымская торговая компания»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48980"/>
            <a:ext cx="5654402" cy="339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33" y="965722"/>
            <a:ext cx="3946501" cy="13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1152130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КОНТРОЛЬ КАЧЕСТВА ХИМИЧЕСКИХ СОЕДИНЕНИЙ</a:t>
            </a:r>
            <a:endParaRPr lang="ru-RU" sz="3200" b="1" i="1" cap="none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356992"/>
            <a:ext cx="4146719" cy="9241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«Комбинат «Крымская роза»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218" y="4405759"/>
            <a:ext cx="3600401" cy="5760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ГУП РК «Вода Крыма»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3968" y="4693790"/>
            <a:ext cx="4392488" cy="18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ФБУ «Государственный региональный центр стандартизации, метрологии и испытаний в РК»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1393345"/>
            <a:ext cx="4464496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ФГБУН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НИИСХ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АО «Завод «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Фиолент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AutoShape 7" descr="http://bahchisaray.ru/wp-content/uploads/2017/06/yal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9" y="444554"/>
            <a:ext cx="2952328" cy="40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4554"/>
            <a:ext cx="3951287" cy="28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14" y="3560951"/>
            <a:ext cx="499714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1929</Words>
  <Application>WPS Presentation</Application>
  <PresentationFormat>Экран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2" baseType="lpstr">
      <vt:lpstr>Arial</vt:lpstr>
      <vt:lpstr>SimSun</vt:lpstr>
      <vt:lpstr>Wingdings</vt:lpstr>
      <vt:lpstr>Wingdings 2</vt:lpstr>
      <vt:lpstr>Verdana</vt:lpstr>
      <vt:lpstr>Times New Roman</vt:lpstr>
      <vt:lpstr>Calibri</vt:lpstr>
      <vt:lpstr>Gill Sans MT</vt:lpstr>
      <vt:lpstr>Corbel</vt:lpstr>
      <vt:lpstr>Microsoft YaHei</vt:lpstr>
      <vt:lpstr>Arial Unicode MS</vt:lpstr>
      <vt:lpstr>Symbol</vt:lpstr>
      <vt:lpstr>Times New Roman</vt:lpstr>
      <vt:lpstr>Calibri</vt:lpstr>
      <vt:lpstr>Candara</vt:lpstr>
      <vt:lpstr>Book Antiqua</vt:lpstr>
      <vt:lpstr>Cambria Math</vt:lpstr>
      <vt:lpstr>Century</vt:lpstr>
      <vt:lpstr>Franklin Gothic Medium</vt:lpstr>
      <vt:lpstr>MS UI Gothic</vt:lpstr>
      <vt:lpstr>Солнцестояние</vt:lpstr>
      <vt:lpstr>Заседание педагогического совета от 27.06.2023 г.</vt:lpstr>
      <vt:lpstr>ТУРИЗМ</vt:lpstr>
      <vt:lpstr>PowerPoint 演示文稿</vt:lpstr>
      <vt:lpstr>ФИНАНСЫ</vt:lpstr>
      <vt:lpstr>PowerPoint 演示文稿</vt:lpstr>
      <vt:lpstr>ОПЕРАЦИОННАЯ ДЕЯТЕЛЬНОСТЬ В ЛОГИСТИКЕ</vt:lpstr>
      <vt:lpstr>PowerPoint 演示文稿</vt:lpstr>
      <vt:lpstr>АНАЛИТИЧЕСКИЙ КОНТРОЛЬ КАЧЕСТВА ХИМИЧЕСКИХ СОЕДИНЕНИЙ</vt:lpstr>
      <vt:lpstr>PowerPoint 演示文稿</vt:lpstr>
      <vt:lpstr>ПРОГРАММИРОВАНИЕ В КОМПЬЮТЕРНЫХ СИСТЕМАХ</vt:lpstr>
      <vt:lpstr>PowerPoint 演示文稿</vt:lpstr>
      <vt:lpstr>КОМПЬЮТЕРНЫЕ СИСТЕМЫ И КОМПЛЕКСЫ</vt:lpstr>
      <vt:lpstr>PowerPoint 演示文稿</vt:lpstr>
      <vt:lpstr>ДИЗАЙН (ПО ОТРАСЛЯМ)</vt:lpstr>
      <vt:lpstr>PowerPoint 演示文稿</vt:lpstr>
      <vt:lpstr>ИЗДАТЕЛЬСКОЕ ДЕЛО</vt:lpstr>
      <vt:lpstr>PowerPoint 演示文稿</vt:lpstr>
      <vt:lpstr>PowerPoint 演示文稿</vt:lpstr>
      <vt:lpstr>PowerPoint 演示文稿</vt:lpstr>
      <vt:lpstr>PowerPoint 演示文稿</vt:lpstr>
      <vt:lpstr>Сравнительная диаграмма количества договоров,  заключённых в 2019-2020, 2020-2021, 2021-2022 и 2022-2023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College</cp:lastModifiedBy>
  <cp:revision>127</cp:revision>
  <dcterms:created xsi:type="dcterms:W3CDTF">2019-03-05T06:27:00Z</dcterms:created>
  <dcterms:modified xsi:type="dcterms:W3CDTF">2024-04-26T12:40:19Z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A26C9EA959CE4B7499A37BFD3DF8CBA5_13</vt:lpwstr>
  </property>
  <property fmtid="{D5CDD505-2E9C-101B-9397-08002B2CF9AE}" pid="3" name="KSOProductBuildVer">
    <vt:lpwstr>1049-12.2.0.16731</vt:lpwstr>
  </property>
</Properties>
</file>