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7" r:id="rId4"/>
    <p:sldId id="269" r:id="rId5"/>
    <p:sldId id="268" r:id="rId6"/>
    <p:sldId id="270" r:id="rId7"/>
    <p:sldId id="273" r:id="rId8"/>
    <p:sldId id="271" r:id="rId9"/>
    <p:sldId id="272" r:id="rId10"/>
    <p:sldId id="274" r:id="rId11"/>
    <p:sldId id="261" r:id="rId12"/>
    <p:sldId id="275" r:id="rId13"/>
    <p:sldId id="276" r:id="rId14"/>
    <p:sldId id="27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2F32"/>
    <a:srgbClr val="EEA389"/>
    <a:srgbClr val="82A1A3"/>
    <a:srgbClr val="EFEFEF"/>
    <a:srgbClr val="F6F7F9"/>
    <a:srgbClr val="FFECCC"/>
    <a:srgbClr val="EF5450"/>
    <a:srgbClr val="076372"/>
    <a:srgbClr val="C4A789"/>
    <a:srgbClr val="CFDE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826" y="72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19"/>
    </p:cViewPr>
  </p:sorterViewPr>
  <p:notesViewPr>
    <p:cSldViewPr snapToGrid="0" showGuides="1">
      <p:cViewPr varScale="1">
        <p:scale>
          <a:sx n="63" d="100"/>
          <a:sy n="63" d="100"/>
        </p:scale>
        <p:origin x="2069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3;&#1048;&#1044;%202025-2026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8.3615824788635496E-2"/>
          <c:w val="0.93722452451499449"/>
          <c:h val="0.799649570687057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специальностям'!$D$2</c:f>
              <c:strCache>
                <c:ptCount val="1"/>
                <c:pt idx="0">
                  <c:v>Конференции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специальностям'!$C$3:$C$11</c:f>
              <c:strCache>
                <c:ptCount val="9"/>
                <c:pt idx="0">
                  <c:v>09.02.01
 Компьютерные системы и комплексы</c:v>
                </c:pt>
                <c:pt idx="1">
                  <c:v>09.02.07                   Информационные системы и программирование</c:v>
                </c:pt>
                <c:pt idx="2">
                  <c:v>38.02.02 
Страховое дело 
(по отраслям)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
Туризм и гостеприимство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'По специальностям'!$D$3:$D$11</c:f>
              <c:numCache>
                <c:formatCode>General</c:formatCode>
                <c:ptCount val="9"/>
                <c:pt idx="0">
                  <c:v>6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5</c:v>
                </c:pt>
                <c:pt idx="5">
                  <c:v>1</c:v>
                </c:pt>
                <c:pt idx="6">
                  <c:v>3</c:v>
                </c:pt>
                <c:pt idx="7">
                  <c:v>14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BC-4660-BAB0-CF59985D325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94595056"/>
        <c:axId val="394596040"/>
      </c:barChart>
      <c:catAx>
        <c:axId val="39459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94596040"/>
        <c:crosses val="autoZero"/>
        <c:auto val="1"/>
        <c:lblAlgn val="ctr"/>
        <c:lblOffset val="100"/>
        <c:noMultiLvlLbl val="0"/>
      </c:catAx>
      <c:valAx>
        <c:axId val="394596040"/>
        <c:scaling>
          <c:orientation val="minMax"/>
          <c:max val="14"/>
        </c:scaling>
        <c:delete val="1"/>
        <c:axPos val="l"/>
        <c:numFmt formatCode="General" sourceLinked="1"/>
        <c:majorTickMark val="none"/>
        <c:minorTickMark val="none"/>
        <c:tickLblPos val="nextTo"/>
        <c:crossAx val="394595056"/>
        <c:crosses val="autoZero"/>
        <c:crossBetween val="between"/>
        <c:majorUnit val="2"/>
        <c:min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976603079544329E-2"/>
          <c:y val="0.15259888023925977"/>
          <c:w val="0.9274590804263233"/>
          <c:h val="0.73822683426043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'[НИД 2025-2026.xlsx]По специальностям'!$E$2</c:f>
              <c:strCache>
                <c:ptCount val="1"/>
                <c:pt idx="0">
                  <c:v>Олимпиады
 учебные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'[НИД 2025-2026.xlsx]По специальностям'!$C$3:$C$11</c:f>
              <c:strCache>
                <c:ptCount val="9"/>
                <c:pt idx="0">
                  <c:v>09.02.01
 Компьютерные системы и комплексы</c:v>
                </c:pt>
                <c:pt idx="1">
                  <c:v>09.02.07                   Информационные системы и программирование</c:v>
                </c:pt>
                <c:pt idx="2">
                  <c:v>38.02.02 
Страховое дело 
(по отраслям)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
Туризм и гостеприимство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'[НИД 2025-2026.xlsx]По специальностям'!$E$3:$E$11</c:f>
              <c:numCache>
                <c:formatCode>General</c:formatCode>
                <c:ptCount val="9"/>
                <c:pt idx="0">
                  <c:v>82</c:v>
                </c:pt>
                <c:pt idx="1">
                  <c:v>5</c:v>
                </c:pt>
                <c:pt idx="2">
                  <c:v>2</c:v>
                </c:pt>
                <c:pt idx="3">
                  <c:v>44</c:v>
                </c:pt>
                <c:pt idx="4">
                  <c:v>45</c:v>
                </c:pt>
                <c:pt idx="5">
                  <c:v>30</c:v>
                </c:pt>
                <c:pt idx="6">
                  <c:v>0</c:v>
                </c:pt>
                <c:pt idx="7">
                  <c:v>74</c:v>
                </c:pt>
                <c:pt idx="8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E4-45A0-A275-2E116486E1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5333920"/>
        <c:axId val="405334576"/>
      </c:barChart>
      <c:catAx>
        <c:axId val="40533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05334576"/>
        <c:crosses val="autoZero"/>
        <c:auto val="1"/>
        <c:lblAlgn val="ctr"/>
        <c:lblOffset val="100"/>
        <c:noMultiLvlLbl val="0"/>
      </c:catAx>
      <c:valAx>
        <c:axId val="4053345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05333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657704523724125E-2"/>
          <c:y val="8.1525429168919597E-2"/>
          <c:w val="0.88924792143545017"/>
          <c:h val="0.801739966306772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'По специальностям'!$G$2</c:f>
              <c:strCache>
                <c:ptCount val="1"/>
                <c:pt idx="0">
                  <c:v>Конкурсы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'По специальностям'!$C$3:$C$11</c:f>
              <c:strCache>
                <c:ptCount val="9"/>
                <c:pt idx="0">
                  <c:v>09.02.01
 Компьютерные системы и комплексы</c:v>
                </c:pt>
                <c:pt idx="1">
                  <c:v>09.02.07                   Информационные системы и программирование</c:v>
                </c:pt>
                <c:pt idx="2">
                  <c:v>38.02.02 
Страховое дело 
(по отраслям)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
Туризм и гостеприимство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'По специальностям'!$G$3:$G$11</c:f>
              <c:numCache>
                <c:formatCode>General</c:formatCode>
                <c:ptCount val="9"/>
                <c:pt idx="0">
                  <c:v>10</c:v>
                </c:pt>
                <c:pt idx="1">
                  <c:v>0</c:v>
                </c:pt>
                <c:pt idx="2">
                  <c:v>4</c:v>
                </c:pt>
                <c:pt idx="3">
                  <c:v>3</c:v>
                </c:pt>
                <c:pt idx="4">
                  <c:v>7</c:v>
                </c:pt>
                <c:pt idx="5">
                  <c:v>1</c:v>
                </c:pt>
                <c:pt idx="6">
                  <c:v>2</c:v>
                </c:pt>
                <c:pt idx="7">
                  <c:v>37</c:v>
                </c:pt>
                <c:pt idx="8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D4-4AFC-BBAD-405782D6B3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05359176"/>
        <c:axId val="405350976"/>
      </c:barChart>
      <c:catAx>
        <c:axId val="405359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05350976"/>
        <c:crosses val="autoZero"/>
        <c:auto val="1"/>
        <c:lblAlgn val="ctr"/>
        <c:lblOffset val="100"/>
        <c:noMultiLvlLbl val="0"/>
      </c:catAx>
      <c:valAx>
        <c:axId val="4053509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405359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847510396852328E-2"/>
          <c:y val="4.5988703633749517E-2"/>
          <c:w val="0.92575322511423053"/>
          <c:h val="0.837276691841943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'[НИД 2025-2026.xlsx]По специальностям'!$H$2</c:f>
              <c:strCache>
                <c:ptCount val="1"/>
                <c:pt idx="0">
                  <c:v>Публикации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'[НИД 2025-2026.xlsx]По специальностям'!$C$3:$C$11</c:f>
              <c:strCache>
                <c:ptCount val="9"/>
                <c:pt idx="0">
                  <c:v>09.02.01
 Компьютерные системы и комплексы</c:v>
                </c:pt>
                <c:pt idx="1">
                  <c:v>09.02.07                   Информационные системы и программирование</c:v>
                </c:pt>
                <c:pt idx="2">
                  <c:v>38.02.02 
Страховое дело 
(по отраслям)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
Туризм и гостеприимство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'[НИД 2025-2026.xlsx]По специальностям'!$H$3:$H$11</c:f>
              <c:numCache>
                <c:formatCode>General</c:formatCode>
                <c:ptCount val="9"/>
                <c:pt idx="0">
                  <c:v>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DB-4700-ABC5-313C76C35A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492232"/>
        <c:axId val="404484360"/>
      </c:barChart>
      <c:catAx>
        <c:axId val="404492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04484360"/>
        <c:crosses val="autoZero"/>
        <c:auto val="1"/>
        <c:lblAlgn val="ctr"/>
        <c:lblOffset val="100"/>
        <c:noMultiLvlLbl val="0"/>
      </c:catAx>
      <c:valAx>
        <c:axId val="4044843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04492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'[НИД 2025-2026.xlsx]По курсам'!$D$1</c:f>
              <c:strCache>
                <c:ptCount val="1"/>
                <c:pt idx="0">
                  <c:v>1 курс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'[НИД 2025-2026.xlsx]По курсам'!$C$2:$C$10</c:f>
              <c:strCache>
                <c:ptCount val="9"/>
                <c:pt idx="0">
                  <c:v>09.02.01 
Компьютерные системы и комплексы</c:v>
                </c:pt>
                <c:pt idx="1">
                  <c:v>09.02.07                 Информационные системы и програмирование </c:v>
                </c:pt>
                <c:pt idx="2">
                  <c:v>38.02.02                             Страховое дело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 Туризм и гостеприимств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'[НИД 2025-2026.xlsx]По курсам'!$D$2:$D$10</c:f>
              <c:numCache>
                <c:formatCode>0</c:formatCode>
                <c:ptCount val="9"/>
                <c:pt idx="0">
                  <c:v>53</c:v>
                </c:pt>
                <c:pt idx="1">
                  <c:v>5</c:v>
                </c:pt>
                <c:pt idx="2">
                  <c:v>6</c:v>
                </c:pt>
                <c:pt idx="3">
                  <c:v>14</c:v>
                </c:pt>
                <c:pt idx="4">
                  <c:v>19</c:v>
                </c:pt>
                <c:pt idx="5">
                  <c:v>2</c:v>
                </c:pt>
                <c:pt idx="6">
                  <c:v>0</c:v>
                </c:pt>
                <c:pt idx="7">
                  <c:v>12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22-4730-9205-73123F14A91C}"/>
            </c:ext>
          </c:extLst>
        </c:ser>
        <c:ser>
          <c:idx val="1"/>
          <c:order val="1"/>
          <c:tx>
            <c:strRef>
              <c:f>'[НИД 2025-2026.xlsx]По курсам'!$E$1</c:f>
              <c:strCache>
                <c:ptCount val="1"/>
                <c:pt idx="0">
                  <c:v>2 курс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'[НИД 2025-2026.xlsx]По курсам'!$C$2:$C$10</c:f>
              <c:strCache>
                <c:ptCount val="9"/>
                <c:pt idx="0">
                  <c:v>09.02.01 
Компьютерные системы и комплексы</c:v>
                </c:pt>
                <c:pt idx="1">
                  <c:v>09.02.07                 Информационные системы и програмирование </c:v>
                </c:pt>
                <c:pt idx="2">
                  <c:v>38.02.02                             Страховое дело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 Туризм и гостеприимств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'[НИД 2025-2026.xlsx]По курсам'!$E$2:$E$10</c:f>
              <c:numCache>
                <c:formatCode>0</c:formatCode>
                <c:ptCount val="9"/>
                <c:pt idx="0">
                  <c:v>34</c:v>
                </c:pt>
                <c:pt idx="1">
                  <c:v>5</c:v>
                </c:pt>
                <c:pt idx="2">
                  <c:v>0</c:v>
                </c:pt>
                <c:pt idx="3">
                  <c:v>31</c:v>
                </c:pt>
                <c:pt idx="4">
                  <c:v>37</c:v>
                </c:pt>
                <c:pt idx="5">
                  <c:v>16</c:v>
                </c:pt>
                <c:pt idx="6">
                  <c:v>0</c:v>
                </c:pt>
                <c:pt idx="7">
                  <c:v>27</c:v>
                </c:pt>
                <c:pt idx="8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22-4730-9205-73123F14A91C}"/>
            </c:ext>
          </c:extLst>
        </c:ser>
        <c:ser>
          <c:idx val="2"/>
          <c:order val="2"/>
          <c:tx>
            <c:strRef>
              <c:f>'[НИД 2025-2026.xlsx]По курсам'!$F$1</c:f>
              <c:strCache>
                <c:ptCount val="1"/>
                <c:pt idx="0">
                  <c:v>3 курс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'[НИД 2025-2026.xlsx]По курсам'!$C$2:$C$10</c:f>
              <c:strCache>
                <c:ptCount val="9"/>
                <c:pt idx="0">
                  <c:v>09.02.01 
Компьютерные системы и комплексы</c:v>
                </c:pt>
                <c:pt idx="1">
                  <c:v>09.02.07                 Информационные системы и програмирование </c:v>
                </c:pt>
                <c:pt idx="2">
                  <c:v>38.02.02                             Страховое дело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 Туризм и гостеприимств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'[НИД 2025-2026.xlsx]По курсам'!$F$2:$F$10</c:f>
              <c:numCache>
                <c:formatCode>0</c:formatCode>
                <c:ptCount val="9"/>
                <c:pt idx="0">
                  <c:v>17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2</c:v>
                </c:pt>
                <c:pt idx="5">
                  <c:v>15</c:v>
                </c:pt>
                <c:pt idx="6">
                  <c:v>0</c:v>
                </c:pt>
                <c:pt idx="7">
                  <c:v>82</c:v>
                </c:pt>
                <c:pt idx="8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22-4730-9205-73123F14A91C}"/>
            </c:ext>
          </c:extLst>
        </c:ser>
        <c:ser>
          <c:idx val="3"/>
          <c:order val="3"/>
          <c:tx>
            <c:strRef>
              <c:f>'[НИД 2025-2026.xlsx]По курсам'!$G$1</c:f>
              <c:strCache>
                <c:ptCount val="1"/>
                <c:pt idx="0">
                  <c:v>4 курс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'[НИД 2025-2026.xlsx]По курсам'!$C$2:$C$10</c:f>
              <c:strCache>
                <c:ptCount val="9"/>
                <c:pt idx="0">
                  <c:v>09.02.01 
Компьютерные системы и комплексы</c:v>
                </c:pt>
                <c:pt idx="1">
                  <c:v>09.02.07                 Информационные системы и програмирование </c:v>
                </c:pt>
                <c:pt idx="2">
                  <c:v>38.02.02                             Страховое дело</c:v>
                </c:pt>
                <c:pt idx="3">
                  <c:v>38.02.03 
Операционная деятельность в логистике</c:v>
                </c:pt>
                <c:pt idx="4">
                  <c:v>38.02.06 Финансы</c:v>
                </c:pt>
                <c:pt idx="5">
                  <c:v>42.02.02 
Издательское дело</c:v>
                </c:pt>
                <c:pt idx="6">
                  <c:v>43.02.10 Туризм</c:v>
                </c:pt>
                <c:pt idx="7">
                  <c:v>43.02.16  Туризм и гостеприимств</c:v>
                </c:pt>
                <c:pt idx="8">
                  <c:v>54.02.01 
Дизайн (по отраслям)</c:v>
                </c:pt>
              </c:strCache>
            </c:strRef>
          </c:cat>
          <c:val>
            <c:numRef>
              <c:f>'[НИД 2025-2026.xlsx]По курсам'!$G$2:$G$10</c:f>
              <c:numCache>
                <c:formatCode>0</c:formatCode>
                <c:ptCount val="9"/>
                <c:pt idx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5</c:v>
                </c:pt>
                <c:pt idx="7">
                  <c:v>4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22-4730-9205-73123F14A9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94588496"/>
        <c:axId val="394590792"/>
      </c:barChart>
      <c:catAx>
        <c:axId val="394588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94590792"/>
        <c:crosses val="autoZero"/>
        <c:auto val="1"/>
        <c:lblAlgn val="ctr"/>
        <c:lblOffset val="100"/>
        <c:noMultiLvlLbl val="0"/>
      </c:catAx>
      <c:valAx>
        <c:axId val="3945907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394588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7317368175262424"/>
          <c:y val="0.10870057222522614"/>
          <c:w val="0.43181768849996699"/>
          <c:h val="5.3797565758990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A586-4EC1-87F6-016BDA0936C8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A586-4EC1-87F6-016BDA0936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A586-4EC1-87F6-016BDA0936C8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7-A586-4EC1-87F6-016BDA0936C8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9-A586-4EC1-87F6-016BDA0936C8}"/>
              </c:ext>
            </c:extLst>
          </c:dPt>
          <c:dLbls>
            <c:dLbl>
              <c:idx val="3"/>
              <c:layout>
                <c:manualLayout>
                  <c:x val="1.8976507685492999E-2"/>
                  <c:y val="0.1425897357613897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586-4EC1-87F6-016BDA0936C8}"/>
                </c:ext>
              </c:extLst>
            </c:dLbl>
            <c:dLbl>
              <c:idx val="4"/>
              <c:layout>
                <c:manualLayout>
                  <c:x val="2.3762939877204542E-2"/>
                  <c:y val="6.196361070374814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86-4EC1-87F6-016BDA0936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'Формы НИД'!$E$5:$E$9</c:f>
              <c:strCache>
                <c:ptCount val="5"/>
                <c:pt idx="0">
                  <c:v>Олимпиады</c:v>
                </c:pt>
                <c:pt idx="1">
                  <c:v>Конкурсы</c:v>
                </c:pt>
                <c:pt idx="2">
                  <c:v>Конференции</c:v>
                </c:pt>
                <c:pt idx="3">
                  <c:v>Чемпионаты профмастерства</c:v>
                </c:pt>
                <c:pt idx="4">
                  <c:v>Публикации</c:v>
                </c:pt>
              </c:strCache>
            </c:strRef>
          </c:cat>
          <c:val>
            <c:numRef>
              <c:f>'Формы НИД'!$F$5:$F$9</c:f>
              <c:numCache>
                <c:formatCode>0%</c:formatCode>
                <c:ptCount val="5"/>
                <c:pt idx="0">
                  <c:v>0.73</c:v>
                </c:pt>
                <c:pt idx="1">
                  <c:v>0.16700610997963339</c:v>
                </c:pt>
                <c:pt idx="2">
                  <c:v>7.7393075356415472E-2</c:v>
                </c:pt>
                <c:pt idx="3">
                  <c:v>1.2219959266802444E-2</c:v>
                </c:pt>
                <c:pt idx="4">
                  <c:v>8.1466395112016286E-3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586-4EC1-87F6-016BDA0936C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73E-43A0-86F0-0D711908BF3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73E-43A0-86F0-0D711908BF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'Формы НИД'!$E$11:$F$11</c:f>
              <c:strCache>
                <c:ptCount val="2"/>
                <c:pt idx="0">
                  <c:v>Принимают участие</c:v>
                </c:pt>
                <c:pt idx="1">
                  <c:v>Не принимают участие</c:v>
                </c:pt>
              </c:strCache>
            </c:strRef>
          </c:cat>
          <c:val>
            <c:numRef>
              <c:f>'Формы НИД'!$E$13:$F$13</c:f>
              <c:numCache>
                <c:formatCode>0%</c:formatCode>
                <c:ptCount val="2"/>
                <c:pt idx="0">
                  <c:v>0.30752688172043013</c:v>
                </c:pt>
                <c:pt idx="1">
                  <c:v>0.69247311827956992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3E-43A0-86F0-0D711908BF3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6205500034865749E-2"/>
          <c:y val="0.93287628709872805"/>
          <c:w val="0.77210613950422646"/>
          <c:h val="6.71237129012719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4EA70AB-7C7E-42BE-967C-4B81E894DB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2DE3EDA-4370-44CF-9851-81FB022C0B6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56031C-D24B-4A63-983D-EF3A57B6272A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40872A-59C2-4AD3-BF8F-31B9FED71E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9F79802-CCC5-4C82-9434-8D72902E4D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8E50B-B80B-4A09-8C9E-40B29CCDE0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656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44310-9D9F-4170-824A-3D0A9CD1D08C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D0624-B8E9-4F44-A19C-3E70D4F80D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729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D0624-B8E9-4F44-A19C-3E70D4F80D8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415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D0624-B8E9-4F44-A19C-3E70D4F80D8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88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66868-B6E3-0C7F-2F98-44ABA83AC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20DF8AF8-FDE2-410C-8D85-3FB48DA8897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8A31D-2EA7-2D07-4E55-942D8EA0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91F7A-BA25-9C40-5147-632CDA975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264C9140-A1CC-4337-801E-1631F84DA6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DF3267-1025-8F97-84C7-6D6F1B26E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241" y="1563045"/>
            <a:ext cx="5977759" cy="1257918"/>
          </a:xfrm>
        </p:spPr>
        <p:txBody>
          <a:bodyPr anchor="ctr">
            <a:noAutofit/>
          </a:bodyPr>
          <a:lstStyle>
            <a:lvl1pPr algn="ctr">
              <a:defRPr sz="54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E3DC4D24-A29A-4A75-AE5C-3E22F823B0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6103" y="3483940"/>
            <a:ext cx="4842034" cy="920263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ru-RU" dirty="0"/>
              <a:t>Вставьте текст</a:t>
            </a:r>
          </a:p>
        </p:txBody>
      </p:sp>
    </p:spTree>
    <p:extLst>
      <p:ext uri="{BB962C8B-B14F-4D97-AF65-F5344CB8AC3E}">
        <p14:creationId xmlns:p14="http://schemas.microsoft.com/office/powerpoint/2010/main" val="1755749307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148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3ECE-CB5B-3F96-328B-747AA9D51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E46DD8-16C2-0AB0-7CDB-92680FFCFA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036F4-98F8-A308-233D-A211459D9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9AFC1-D75B-EA63-8936-6E709A93A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798E78-E48C-49E2-1978-305BC5E9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84CEC-2C05-0F62-428F-0939AE6F0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517774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B172-37AB-9C92-E2CC-164192D1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9AD25-74B4-0B23-D1B7-4CBC09AF6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BB94A-F3EB-BFBF-0786-30CF40209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AD872-9F34-8E29-3901-E7F41D582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252B0-F413-AEE1-65A4-72BC80A52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758955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0364E3-DEFE-384E-874E-CFE6BAB5B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B3B02D-7CF6-A0EA-23CD-25518099C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58812-845A-DBCA-0E6E-58A42D9FA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A56FF-DD40-2CB9-0030-B9FBA70F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D17E0-69B1-A6AD-2312-C86F3657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79080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90B68-8F96-411F-AAE8-9EEC655B9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210098"/>
            <a:ext cx="10352689" cy="1325563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2A2F1-E7B1-7893-5A19-AD14132A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331" y="1797269"/>
            <a:ext cx="10352689" cy="4340771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DC211-E2B1-0E8A-9CDA-F7BF249D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20DF8AF8-FDE2-410C-8D85-3FB48DA8897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0AE10-595B-BA4F-757F-0D952E49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7ECD9-62AD-2ED3-0DE8-5C33549B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264C9140-A1CC-4337-801E-1631F84DA6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408930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DC211-E2B1-0E8A-9CDA-F7BF249D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DF8AF8-FDE2-410C-8D85-3FB48DA8897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0AE10-595B-BA4F-757F-0D952E49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7ECD9-62AD-2ED3-0DE8-5C33549B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4C9140-A1CC-4337-801E-1631F84DA6C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03EEC76D-F3FD-4B5D-B580-376B46A4D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210098"/>
            <a:ext cx="10352689" cy="1325563"/>
          </a:xfrm>
        </p:spPr>
        <p:txBody>
          <a:bodyPr/>
          <a:lstStyle>
            <a:lvl1pPr>
              <a:defRPr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u-RU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B60FC2C6-04D3-4A06-9970-641A5544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331" y="1797269"/>
            <a:ext cx="10352689" cy="4340771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209110"/>
      </p:ext>
    </p:extLst>
  </p:cSld>
  <p:clrMapOvr>
    <a:masterClrMapping/>
  </p:clrMapOvr>
  <p:transition spd="med">
    <p:pull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C622-07CE-1784-8746-BAEE04C6F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0F502-C499-4611-3F82-6450B1736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7542D-213D-02E1-AF6C-9E29A8C04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D7B38-E6A4-7E3C-B690-CBC6DD3B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6065C-AD2A-D8F0-1E2D-D2CD813C1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120445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F2446-78F4-64D9-3BCE-B9B91273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A39EB-795F-5834-CDD8-29B155F003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D5F12-8ED9-32B4-BB3B-3E01DD801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E1BD5-5603-A051-14D1-A7C4B24E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FE315-FA80-84A9-E1B9-8416AA271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326ED5-2606-B40D-F5E5-77149B7CE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75775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81981-2075-0694-7437-B911A70A2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CD91A-0078-E00B-DD0A-4AC86EE9F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177F6-3FB6-7F47-4026-151E329E5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AAFA44-ED3A-4C88-36DE-546D666C8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2EF0E0-4204-8A2D-788E-8A68A484D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AF9F21-2C53-54FC-954A-28888E028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F40D8F-3FF1-B013-9E23-0F5CCA6B9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1B5BFD-34E4-920A-D0E3-75F10FB14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24797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DA88-B122-214E-B5E0-E3180B2C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2150FF-7599-CC84-9385-2CE33961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BD902-BE9F-D468-C220-5A6EE243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1DB4D-98BF-AEC3-954C-FFA43138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705363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25A582-B8F3-D896-3894-4126EE55E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4BD34A-A509-1A8E-7751-54B78A86C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9B74E2-6255-3BF7-E53A-CF19F0BB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209538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4AF3-E71C-F0BC-1964-F4E4F97F2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B0028-AA70-4D34-B623-DCA42E4769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5CAC5-73A4-6A14-2862-26B2F34F28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9F47A-338A-F9B4-C5BC-E36C58807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6B6B3-E169-2693-1A50-7F8EF0E8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D5CC7-2DD3-61E1-014C-07FA3810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836647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135E0D-0038-412F-7A8E-40CEC6373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ABF78-79CA-46B4-C1B2-3891D2DC1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C76DF-8B83-4025-02A8-3BE948E65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F8AF8-FDE2-410C-8D85-3FB48DA88970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5384C-6B6C-EDC3-46C0-9BFB44D79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CD001-6171-B71F-A678-1D1A06DAF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C9140-A1CC-4337-801E-1631F84DA6C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  <a:extLst>
              <a:ext uri="{FF2B5EF4-FFF2-40B4-BE49-F238E27FC236}">
                <a16:creationId xmlns:a16="http://schemas.microsoft.com/office/drawing/2014/main" id="{897A19B5-97F5-4E9A-1613-D5654B987D4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592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ED43E4C-661A-4640-AEC5-2EEF02FB4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241" y="2452045"/>
            <a:ext cx="5977759" cy="125791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НАУЧНО-ИССЛЕДОВАТЕЛЬСКАЯ </a:t>
            </a:r>
            <a:b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ДЕЯТЕЛЬНОСТЬ </a:t>
            </a:r>
            <a:b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ТАВРИЧЕСКОГО КОЛЛЕДЖА </a:t>
            </a:r>
            <a:b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(2025 - 2026)</a:t>
            </a:r>
            <a:endParaRPr lang="ru-RU" sz="3600" dirty="0">
              <a:solidFill>
                <a:srgbClr val="AA2F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99824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939" y="109182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СТРУКТУРА НИД В 2025-2026 УЧЕБНОМ ГОДУ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06966"/>
              </p:ext>
            </p:extLst>
          </p:nvPr>
        </p:nvGraphicFramePr>
        <p:xfrm>
          <a:off x="1216924" y="1395532"/>
          <a:ext cx="9348717" cy="5198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697565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ПРЕПОДАВАТЕЛИ, ВОВЛЕКАЮЩИЕ ОБУЧАЮЩИХСЯ В НИД</a:t>
            </a:r>
          </a:p>
        </p:txBody>
      </p:sp>
      <p:sp>
        <p:nvSpPr>
          <p:cNvPr id="5" name="Объект 6">
            <a:extLst>
              <a:ext uri="{FF2B5EF4-FFF2-40B4-BE49-F238E27FC236}">
                <a16:creationId xmlns:a16="http://schemas.microsoft.com/office/drawing/2014/main" id="{CC1A2874-32D2-C961-0513-29D91147B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1535661"/>
            <a:ext cx="11286478" cy="5277775"/>
          </a:xfrm>
        </p:spPr>
        <p:txBody>
          <a:bodyPr numCol="3"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Аветисян Л. Ж.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Аджимуратова Э. Р.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Бородина К.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Бобкова Л.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Беленькая Е. 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Велим В. А.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Гаража О.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Гималетдинова Л. А.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Горащук О.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Голоднюк Е.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Горин А. К.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Железняк А.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А.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Исак М.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Карпова М.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Кедрова Е.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Коноплёва О.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Кудрявцева Н. П.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Кучер Л. С.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Лагунова А. П.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Лунёва В.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Малюга Г. Г.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Мартьянова М. 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Муртазаев М. Д.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Нелина Н.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Панченко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Пинкаев М.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Смирнова Ю.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Соловьев В.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Стацевич А. В.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Трунченкова Н.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Фандеева О.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Федяева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Федяев М. И.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Чернышева В. Н.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Чудинович Л. М.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Чуприна А. 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Шаталина Е. Ф.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Шишканова Н. Н.</a:t>
            </a:r>
          </a:p>
        </p:txBody>
      </p:sp>
    </p:spTree>
    <p:extLst>
      <p:ext uri="{BB962C8B-B14F-4D97-AF65-F5344CB8AC3E}">
        <p14:creationId xmlns:p14="http://schemas.microsoft.com/office/powerpoint/2010/main" val="1134545841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939" y="109182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ОБУЧАЩИЕСЯ, ВОВЛЕЧЕННЫЕ В НИД</a:t>
            </a: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776827"/>
              </p:ext>
            </p:extLst>
          </p:nvPr>
        </p:nvGraphicFramePr>
        <p:xfrm>
          <a:off x="1596237" y="1169454"/>
          <a:ext cx="8590091" cy="528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0512002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939" y="109182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ПРЕПОДАВАТЕЛИ, ВОВЛЕЧЕННЫЕ В НИД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90180" y="1526925"/>
            <a:ext cx="3596483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Гаража О. С.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Горин А. К.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Коноплёва О. Н.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Лагунова А. П.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Панченко А. А.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Руденко А. В.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Соловьев В. И.</a:t>
            </a:r>
          </a:p>
        </p:txBody>
      </p:sp>
    </p:spTree>
    <p:extLst>
      <p:ext uri="{BB962C8B-B14F-4D97-AF65-F5344CB8AC3E}">
        <p14:creationId xmlns:p14="http://schemas.microsoft.com/office/powerpoint/2010/main" val="502056890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ED43E4C-661A-4640-AEC5-2EEF02FB4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241" y="2452045"/>
            <a:ext cx="5977759" cy="125791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НАУЧНО-ИССЛЕДОВАТЕЛЬСКАЯ </a:t>
            </a:r>
            <a:b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ДЕЯТЕЛЬНОСТЬ </a:t>
            </a:r>
            <a:b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ТАВРИЧЕСКОГО КОЛЛЕДЖА </a:t>
            </a:r>
            <a:b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</a:br>
            <a:r>
              <a:rPr lang="ru-RU" sz="3600" dirty="0">
                <a:solidFill>
                  <a:srgbClr val="AA2F32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(2025 - 2026)</a:t>
            </a:r>
            <a:endParaRPr lang="ru-RU" sz="3600" dirty="0">
              <a:solidFill>
                <a:srgbClr val="AA2F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4256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ABF54-EE4A-0FE5-D74E-6B5A7D21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1" y="294289"/>
            <a:ext cx="10352689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ВИДЫ НАУЧНО-ИССЛЕДОВАТЕЛЬСКОЙ ДЕЯТЕЛЬНОСТИ</a:t>
            </a:r>
            <a:br>
              <a:rPr lang="ru-RU" sz="3600" dirty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  <p:sp>
        <p:nvSpPr>
          <p:cNvPr id="7" name="Прямоугольник 3">
            <a:extLst>
              <a:ext uri="{FF2B5EF4-FFF2-40B4-BE49-F238E27FC236}">
                <a16:creationId xmlns:a16="http://schemas.microsoft.com/office/drawing/2014/main" id="{ECD3EC62-7DC0-4210-9B46-FFE093285839}"/>
              </a:ext>
            </a:extLst>
          </p:cNvPr>
          <p:cNvSpPr/>
          <p:nvPr/>
        </p:nvSpPr>
        <p:spPr>
          <a:xfrm>
            <a:off x="102960" y="2103731"/>
            <a:ext cx="2601905" cy="3193399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4">
            <a:extLst>
              <a:ext uri="{FF2B5EF4-FFF2-40B4-BE49-F238E27FC236}">
                <a16:creationId xmlns:a16="http://schemas.microsoft.com/office/drawing/2014/main" id="{073D9AE5-7C23-4242-8D45-BA0BE0BC39BD}"/>
              </a:ext>
            </a:extLst>
          </p:cNvPr>
          <p:cNvSpPr/>
          <p:nvPr/>
        </p:nvSpPr>
        <p:spPr>
          <a:xfrm>
            <a:off x="1026210" y="1769127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9C3214-2567-483A-AD19-5C0E00C79BC5}"/>
              </a:ext>
            </a:extLst>
          </p:cNvPr>
          <p:cNvSpPr txBox="1"/>
          <p:nvPr/>
        </p:nvSpPr>
        <p:spPr>
          <a:xfrm>
            <a:off x="1035736" y="1776539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Прямоугольник 6">
            <a:extLst>
              <a:ext uri="{FF2B5EF4-FFF2-40B4-BE49-F238E27FC236}">
                <a16:creationId xmlns:a16="http://schemas.microsoft.com/office/drawing/2014/main" id="{E9DE510B-F2D8-497B-9F4C-13825795C52F}"/>
              </a:ext>
            </a:extLst>
          </p:cNvPr>
          <p:cNvSpPr/>
          <p:nvPr/>
        </p:nvSpPr>
        <p:spPr>
          <a:xfrm>
            <a:off x="2916359" y="2102956"/>
            <a:ext cx="2601905" cy="3193399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6BE2A112-CEA1-474F-BF26-2BDA3CB2A63B}"/>
              </a:ext>
            </a:extLst>
          </p:cNvPr>
          <p:cNvSpPr txBox="1">
            <a:spLocks/>
          </p:cNvSpPr>
          <p:nvPr/>
        </p:nvSpPr>
        <p:spPr>
          <a:xfrm>
            <a:off x="3011404" y="2541106"/>
            <a:ext cx="2411816" cy="2292945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30000"/>
              </a:lnSpc>
              <a:buNone/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КОНФЕРЕНЦИИ</a:t>
            </a:r>
          </a:p>
          <a:p>
            <a:pPr marL="0" lvl="0" indent="0" algn="ctr">
              <a:lnSpc>
                <a:spcPct val="130000"/>
              </a:lnSpc>
              <a:buNone/>
            </a:pP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МЕЖДУНАРОДНЫЕ</a:t>
            </a:r>
            <a:b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ВСЕРОССИЙСКИЕ</a:t>
            </a:r>
            <a:b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</a:t>
            </a:r>
          </a:p>
          <a:p>
            <a:pPr marL="0" indent="0" algn="ctr">
              <a:lnSpc>
                <a:spcPct val="130000"/>
              </a:lnSpc>
              <a:buNone/>
            </a:pP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8">
            <a:extLst>
              <a:ext uri="{FF2B5EF4-FFF2-40B4-BE49-F238E27FC236}">
                <a16:creationId xmlns:a16="http://schemas.microsoft.com/office/drawing/2014/main" id="{58E5E37E-6FC5-4C74-8F4F-ECB4E2C33B0E}"/>
              </a:ext>
            </a:extLst>
          </p:cNvPr>
          <p:cNvSpPr/>
          <p:nvPr/>
        </p:nvSpPr>
        <p:spPr>
          <a:xfrm>
            <a:off x="3847101" y="1748885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CB6C9B-0563-4C2B-B416-FE0410CC7152}"/>
              </a:ext>
            </a:extLst>
          </p:cNvPr>
          <p:cNvSpPr txBox="1"/>
          <p:nvPr/>
        </p:nvSpPr>
        <p:spPr>
          <a:xfrm>
            <a:off x="3856627" y="1746417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0">
            <a:extLst>
              <a:ext uri="{FF2B5EF4-FFF2-40B4-BE49-F238E27FC236}">
                <a16:creationId xmlns:a16="http://schemas.microsoft.com/office/drawing/2014/main" id="{8DDB5C4A-74F5-4A56-AF14-7B93EE1F75AC}"/>
              </a:ext>
            </a:extLst>
          </p:cNvPr>
          <p:cNvSpPr/>
          <p:nvPr/>
        </p:nvSpPr>
        <p:spPr>
          <a:xfrm>
            <a:off x="5729759" y="2102956"/>
            <a:ext cx="2601905" cy="3193399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Овал 12">
            <a:extLst>
              <a:ext uri="{FF2B5EF4-FFF2-40B4-BE49-F238E27FC236}">
                <a16:creationId xmlns:a16="http://schemas.microsoft.com/office/drawing/2014/main" id="{6B98475F-01B6-4A12-A554-D3FFD39D9337}"/>
              </a:ext>
            </a:extLst>
          </p:cNvPr>
          <p:cNvSpPr/>
          <p:nvPr/>
        </p:nvSpPr>
        <p:spPr>
          <a:xfrm>
            <a:off x="6687045" y="1749660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404CF-705D-4050-8C05-C45D80FBAD38}"/>
              </a:ext>
            </a:extLst>
          </p:cNvPr>
          <p:cNvSpPr txBox="1"/>
          <p:nvPr/>
        </p:nvSpPr>
        <p:spPr>
          <a:xfrm>
            <a:off x="6696570" y="1746417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668452A0-2CC5-4F1F-9350-8989AAC54304}"/>
              </a:ext>
            </a:extLst>
          </p:cNvPr>
          <p:cNvSpPr txBox="1">
            <a:spLocks/>
          </p:cNvSpPr>
          <p:nvPr/>
        </p:nvSpPr>
        <p:spPr>
          <a:xfrm>
            <a:off x="5824803" y="2541106"/>
            <a:ext cx="2411816" cy="2292945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30000"/>
              </a:lnSpc>
              <a:buNone/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ОЛИМПИАДЫ,</a:t>
            </a: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(КОНКУРСЫ)</a:t>
            </a:r>
          </a:p>
          <a:p>
            <a:pPr marL="0" indent="0" algn="ctr">
              <a:lnSpc>
                <a:spcPct val="130000"/>
              </a:lnSpc>
              <a:buNone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</a:t>
            </a:r>
            <a:b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(ТВОРЧЕСКИЕ</a:t>
            </a:r>
            <a:b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СПОРТИВНЫЕ) </a:t>
            </a:r>
            <a:b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67426691-CD93-4126-88F4-13DE9960422C}"/>
              </a:ext>
            </a:extLst>
          </p:cNvPr>
          <p:cNvSpPr txBox="1">
            <a:spLocks/>
          </p:cNvSpPr>
          <p:nvPr/>
        </p:nvSpPr>
        <p:spPr>
          <a:xfrm>
            <a:off x="61209" y="2541106"/>
            <a:ext cx="2601904" cy="2292945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ru-RU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ЧЕМПИОНАТЫ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МАСТЕРСТВА «ПРОФЕССИОНАЛЫ» «АБИЛИМПИКС</a:t>
            </a:r>
            <a:r>
              <a:rPr lang="ru-RU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0">
            <a:extLst>
              <a:ext uri="{FF2B5EF4-FFF2-40B4-BE49-F238E27FC236}">
                <a16:creationId xmlns:a16="http://schemas.microsoft.com/office/drawing/2014/main" id="{8DDB5C4A-74F5-4A56-AF14-7B93EE1F75AC}"/>
              </a:ext>
            </a:extLst>
          </p:cNvPr>
          <p:cNvSpPr/>
          <p:nvPr/>
        </p:nvSpPr>
        <p:spPr>
          <a:xfrm>
            <a:off x="8543478" y="2077932"/>
            <a:ext cx="2601905" cy="3193399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вал 12">
            <a:extLst>
              <a:ext uri="{FF2B5EF4-FFF2-40B4-BE49-F238E27FC236}">
                <a16:creationId xmlns:a16="http://schemas.microsoft.com/office/drawing/2014/main" id="{6B98475F-01B6-4A12-A554-D3FFD39D9337}"/>
              </a:ext>
            </a:extLst>
          </p:cNvPr>
          <p:cNvSpPr/>
          <p:nvPr/>
        </p:nvSpPr>
        <p:spPr>
          <a:xfrm>
            <a:off x="9500764" y="1724636"/>
            <a:ext cx="733425" cy="733425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B404CF-705D-4050-8C05-C45D80FBAD38}"/>
              </a:ext>
            </a:extLst>
          </p:cNvPr>
          <p:cNvSpPr txBox="1"/>
          <p:nvPr/>
        </p:nvSpPr>
        <p:spPr>
          <a:xfrm>
            <a:off x="9510289" y="1721393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668452A0-2CC5-4F1F-9350-8989AAC54304}"/>
              </a:ext>
            </a:extLst>
          </p:cNvPr>
          <p:cNvSpPr txBox="1">
            <a:spLocks/>
          </p:cNvSpPr>
          <p:nvPr/>
        </p:nvSpPr>
        <p:spPr>
          <a:xfrm>
            <a:off x="8638522" y="2558116"/>
            <a:ext cx="2411816" cy="2292945"/>
          </a:xfrm>
          <a:prstGeom prst="rect">
            <a:avLst/>
          </a:prstGeom>
          <a:noFill/>
          <a:effectLst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30000"/>
              </a:lnSpc>
              <a:buNone/>
            </a:pP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</a:t>
            </a:r>
          </a:p>
          <a:p>
            <a:pPr marL="0" indent="0" algn="ctr">
              <a:lnSpc>
                <a:spcPct val="130000"/>
              </a:lnSpc>
              <a:buNone/>
            </a:pPr>
            <a:endParaRPr lang="ru-RU" sz="15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buNone/>
            </a:pP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АВТОРСКИЕ</a:t>
            </a:r>
            <a:b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СОАВТОРСТВЕ</a:t>
            </a:r>
          </a:p>
        </p:txBody>
      </p:sp>
    </p:spTree>
    <p:extLst>
      <p:ext uri="{BB962C8B-B14F-4D97-AF65-F5344CB8AC3E}">
        <p14:creationId xmlns:p14="http://schemas.microsoft.com/office/powerpoint/2010/main" val="1999234329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13" y="184698"/>
            <a:ext cx="2851462" cy="11102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587" y="324398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УЧАСТИЕ ОБУЧАЮЩИХСЯ </a:t>
            </a:r>
            <a:b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 ЧЕМПИОНАТЕ ПРОФМАСТЕРСТВА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844887"/>
              </p:ext>
            </p:extLst>
          </p:nvPr>
        </p:nvGraphicFramePr>
        <p:xfrm>
          <a:off x="748587" y="1535661"/>
          <a:ext cx="9940433" cy="504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40433">
                  <a:extLst>
                    <a:ext uri="{9D8B030D-6E8A-4147-A177-3AD203B41FA5}">
                      <a16:colId xmlns:a16="http://schemas.microsoft.com/office/drawing/2014/main" val="1454027164"/>
                    </a:ext>
                  </a:extLst>
                </a:gridCol>
              </a:tblGrid>
              <a:tr h="570593">
                <a:tc>
                  <a:txBody>
                    <a:bodyPr/>
                    <a:lstStyle/>
                    <a:p>
                      <a:pPr algn="ctr"/>
                      <a:r>
                        <a:rPr lang="ru-RU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677495"/>
                  </a:ext>
                </a:extLst>
              </a:tr>
              <a:tr h="8952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место: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Помаз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Софья (2ОДЛ16), эксперт-наставник Велим В. А.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компетенция «Экспедирование грузов»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309017"/>
                  </a:ext>
                </a:extLst>
              </a:tr>
              <a:tr h="77891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место: </a:t>
                      </a:r>
                      <a:r>
                        <a:rPr lang="ru-RU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Прийдак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Олег (2Ф19)</a:t>
                      </a:r>
                      <a:r>
                        <a:rPr lang="ru-RU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эксперт-наставник Коноплёва</a:t>
                      </a:r>
                      <a:r>
                        <a:rPr lang="ru-RU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О. Н.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«Финансы»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360378"/>
                  </a:ext>
                </a:extLst>
              </a:tr>
              <a:tr h="275374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сертификаты участников: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Горбенко Анастасия (2ИСП2), эксперт-наставник Горин А. К., </a:t>
                      </a:r>
                      <a:b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2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Демир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Тимур (2ИСП1), эксперт-наставник Железняк А. В.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компетенция «Программные решения для бизнеса»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Выбрановский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Артур (3КСК30), эксперт-наставник Муртазаев М. Д., </a:t>
                      </a:r>
                      <a:r>
                        <a:rPr lang="ru-RU" sz="240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Белушкин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Артём (3КСК30), эксперт-наставник Пинкаев М. А.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компетенция «Сетевое и системное администрирование»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997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771598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7928" y="0"/>
            <a:ext cx="8751352" cy="1206421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УЧАСТИЕ ОБУЧАЮЩИХСЯ </a:t>
            </a:r>
            <a:b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</a:br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В ЧЕМПИОНАТЕ ПРОФМАСТЕРСТВ</a:t>
            </a:r>
            <a:r>
              <a:rPr lang="ru-RU" sz="32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152534"/>
              </p:ext>
            </p:extLst>
          </p:nvPr>
        </p:nvGraphicFramePr>
        <p:xfrm>
          <a:off x="941695" y="1100413"/>
          <a:ext cx="9921923" cy="57069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21923">
                  <a:extLst>
                    <a:ext uri="{9D8B030D-6E8A-4147-A177-3AD203B41FA5}">
                      <a16:colId xmlns:a16="http://schemas.microsoft.com/office/drawing/2014/main" val="1454027164"/>
                    </a:ext>
                  </a:extLst>
                </a:gridCol>
              </a:tblGrid>
              <a:tr h="530663">
                <a:tc>
                  <a:txBody>
                    <a:bodyPr/>
                    <a:lstStyle/>
                    <a:p>
                      <a:pPr algn="ctr"/>
                      <a:r>
                        <a:rPr lang="ru-RU" sz="3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АБИЛИМПИКС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677495"/>
                  </a:ext>
                </a:extLst>
              </a:tr>
              <a:tr h="5022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место: </a:t>
                      </a:r>
                      <a:r>
                        <a:rPr lang="ru-RU" sz="2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Барышников Артур (2ИСП1), эксперт-наставник Горин А. К.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компетенция «Администрирование баз данных»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309017"/>
                  </a:ext>
                </a:extLst>
              </a:tr>
              <a:tr h="389316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место: 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Мегинова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Айше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(2Д14)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эксперт-наставник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Нелина Н. И.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«Дизайн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плаката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360378"/>
                  </a:ext>
                </a:extLst>
              </a:tr>
              <a:tr h="62893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место: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Бреус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Алина (2Д15),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эксперт-наставник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Нелина Н. И.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«Художественный дизайн»</a:t>
                      </a:r>
                      <a:endParaRPr lang="ru-RU" sz="2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997345"/>
                  </a:ext>
                </a:extLst>
              </a:tr>
              <a:tr h="62893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место: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Деркач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Маргарита (2Д15),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эксперт-наставник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Нелина Н. И.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«Художественный дизайн»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453629"/>
                  </a:ext>
                </a:extLst>
              </a:tr>
              <a:tr h="62893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место:</a:t>
                      </a:r>
                      <a:r>
                        <a:rPr lang="ru-RU" sz="2200" b="1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Анафиева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Реяне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(3Д13),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эксперт-наставник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Нелина Н. И.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«Дизайн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плаката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67341"/>
                  </a:ext>
                </a:extLst>
              </a:tr>
              <a:tr h="628934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200" b="1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место:</a:t>
                      </a:r>
                      <a:r>
                        <a:rPr lang="ru-RU" sz="2200" b="1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kern="1200" baseline="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Филонюк</a:t>
                      </a:r>
                      <a:r>
                        <a:rPr lang="ru-RU" sz="2200" kern="1200" baseline="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Анна (2ИД10),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эксперт-наставник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Аджимуратова Э. Р.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«Мастер по обработке текста»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798461"/>
                  </a:ext>
                </a:extLst>
              </a:tr>
              <a:tr h="14396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сертификаты участников: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Проценко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София (2ИСП1),</a:t>
                      </a:r>
                      <a:r>
                        <a:rPr lang="ru-RU" sz="2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эксперт-наставник Горин А. К.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компетенция «Администрирование баз данных»</a:t>
                      </a:r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Бока </a:t>
                      </a:r>
                      <a:r>
                        <a:rPr lang="ru-RU" sz="2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Джемиле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(2Д16),</a:t>
                      </a: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эксперт-наставник</a:t>
                      </a:r>
                      <a:r>
                        <a:rPr lang="ru-RU" sz="2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Нелина Н. И.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компетенция «Художественный дизайн»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884105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3007" r="26388"/>
          <a:stretch/>
        </p:blipFill>
        <p:spPr>
          <a:xfrm>
            <a:off x="1" y="1"/>
            <a:ext cx="2483892" cy="110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201296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30" y="0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УЧАСТИЕ ОБУЧАЮЩИХСЯ В КОНФЕРЕНЦИЯХ</a:t>
            </a: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13620"/>
              </p:ext>
            </p:extLst>
          </p:nvPr>
        </p:nvGraphicFramePr>
        <p:xfrm>
          <a:off x="1060772" y="782595"/>
          <a:ext cx="9306182" cy="6075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780339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109" y="0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УЧАСТИЕ ОБУЧАЮЩИХСЯ В ОЛИМПИАДАХ</a:t>
            </a: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034312"/>
              </p:ext>
            </p:extLst>
          </p:nvPr>
        </p:nvGraphicFramePr>
        <p:xfrm>
          <a:off x="1115363" y="662781"/>
          <a:ext cx="9306182" cy="6075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5454046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109" y="0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УЧАСТИЕ ОБУЧАЮЩИХСЯ В КОНКУРСАХ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48270"/>
              </p:ext>
            </p:extLst>
          </p:nvPr>
        </p:nvGraphicFramePr>
        <p:xfrm>
          <a:off x="1265488" y="662781"/>
          <a:ext cx="9306182" cy="6075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3425054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109" y="0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УЧАСТИЕ ОБУЧАЮЩИХСЯ В ПУБЛИКАЦИЯХ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040565"/>
              </p:ext>
            </p:extLst>
          </p:nvPr>
        </p:nvGraphicFramePr>
        <p:xfrm>
          <a:off x="1210897" y="782595"/>
          <a:ext cx="9306182" cy="6075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3899854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AEEA4-E604-4AE4-79AF-B005D9809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109" y="0"/>
            <a:ext cx="1035268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ln w="0"/>
                <a:solidFill>
                  <a:srgbClr val="AA2F3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НИД ОБУЧАЮЩИХСЯ ПО КУРСАМ</a:t>
            </a: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865840"/>
              </p:ext>
            </p:extLst>
          </p:nvPr>
        </p:nvGraphicFramePr>
        <p:xfrm>
          <a:off x="1115362" y="662781"/>
          <a:ext cx="9306182" cy="6075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89793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3296</TotalTime>
  <Words>611</Words>
  <Application>Microsoft Office PowerPoint</Application>
  <PresentationFormat>Широкоэкранный</PresentationFormat>
  <Paragraphs>105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Times New Roman</vt:lpstr>
      <vt:lpstr>Office Theme</vt:lpstr>
      <vt:lpstr>НАУЧНО-ИССЛЕДОВАТЕЛЬСКАЯ  ДЕЯТЕЛЬНОСТЬ  ТАВРИЧЕСКОГО КОЛЛЕДЖА  (2025 - 2026)</vt:lpstr>
      <vt:lpstr>ВИДЫ НАУЧНО-ИССЛЕДОВАТЕЛЬСКОЙ ДЕЯТЕЛЬНОСТИ </vt:lpstr>
      <vt:lpstr>УЧАСТИЕ ОБУЧАЮЩИХСЯ  В ЧЕМПИОНАТЕ ПРОФМАСТЕРСТВА</vt:lpstr>
      <vt:lpstr>УЧАСТИЕ ОБУЧАЮЩИХСЯ  В ЧЕМПИОНАТЕ ПРОФМАСТЕРСТВА</vt:lpstr>
      <vt:lpstr>УЧАСТИЕ ОБУЧАЮЩИХСЯ В КОНФЕРЕНЦИЯХ</vt:lpstr>
      <vt:lpstr>УЧАСТИЕ ОБУЧАЮЩИХСЯ В ОЛИМПИАДАХ</vt:lpstr>
      <vt:lpstr>УЧАСТИЕ ОБУЧАЮЩИХСЯ В КОНКУРСАХ</vt:lpstr>
      <vt:lpstr>УЧАСТИЕ ОБУЧАЮЩИХСЯ В ПУБЛИКАЦИЯХ</vt:lpstr>
      <vt:lpstr>НИД ОБУЧАЮЩИХСЯ ПО КУРСАМ</vt:lpstr>
      <vt:lpstr>СТРУКТУРА НИД В 2025-2026 УЧЕБНОМ ГОДУ</vt:lpstr>
      <vt:lpstr>ПРЕПОДАВАТЕЛИ, ВОВЛЕКАЮЩИЕ ОБУЧАЮЩИХСЯ В НИД</vt:lpstr>
      <vt:lpstr>ОБУЧАЩИЕСЯ, ВОВЛЕЧЕННЫЕ В НИД</vt:lpstr>
      <vt:lpstr>ПРЕПОДАВАТЕЛИ, ВОВЛЕЧЕННЫЕ В НИД</vt:lpstr>
      <vt:lpstr>НАУЧНО-ИССЛЕДОВАТЕЛЬСКАЯ  ДЕЯТЕЛЬНОСТЬ  ТАВРИЧЕСКОГО КОЛЛЕДЖА  (2025 - 2026)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Стопка книг, шаблон презентации с сайта presentation-creation.ru</dc:title>
  <dc:creator>User Obstinate</dc:creator>
  <cp:lastModifiedBy>Методкабинет</cp:lastModifiedBy>
  <cp:revision>169</cp:revision>
  <dcterms:created xsi:type="dcterms:W3CDTF">2023-08-23T11:31:43Z</dcterms:created>
  <dcterms:modified xsi:type="dcterms:W3CDTF">2026-05-19T10:19:19Z</dcterms:modified>
</cp:coreProperties>
</file>